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59" r:id="rId7"/>
    <p:sldId id="262" r:id="rId8"/>
    <p:sldId id="267" r:id="rId9"/>
    <p:sldId id="268" r:id="rId10"/>
    <p:sldId id="269" r:id="rId11"/>
    <p:sldId id="273" r:id="rId12"/>
    <p:sldId id="272" r:id="rId13"/>
    <p:sldId id="271" r:id="rId14"/>
    <p:sldId id="270" r:id="rId15"/>
    <p:sldId id="274" r:id="rId16"/>
    <p:sldId id="280" r:id="rId17"/>
    <p:sldId id="281" r:id="rId18"/>
    <p:sldId id="282" r:id="rId19"/>
    <p:sldId id="279" r:id="rId20"/>
    <p:sldId id="278" r:id="rId21"/>
    <p:sldId id="266" r:id="rId22"/>
    <p:sldId id="284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291" autoAdjust="0"/>
  </p:normalViewPr>
  <p:slideViewPr>
    <p:cSldViewPr snapToGrid="0" showGuides="1">
      <p:cViewPr varScale="1">
        <p:scale>
          <a:sx n="81" d="100"/>
          <a:sy n="81" d="100"/>
        </p:scale>
        <p:origin x="114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pPr rtl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pPr rtl="0"/>
              <a:t>07.12.2021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0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43697"/>
            <a:ext cx="5906895" cy="21088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работы по рисковым </a:t>
            </a:r>
            <a:r>
              <a:rPr lang="ru-RU" sz="540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профилям.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6508" y="4456671"/>
            <a:ext cx="4421856" cy="2166552"/>
          </a:xfrm>
        </p:spPr>
        <p:txBody>
          <a:bodyPr rtlCol="0">
            <a:noAutofit/>
          </a:bodyPr>
          <a:lstStyle/>
          <a:p>
            <a:pPr algn="r" fontAlgn="base"/>
            <a:r>
              <a:rPr lang="ru-RU" sz="1800" b="1" i="1" dirty="0" smtClean="0"/>
              <a:t>Из опыта работы куратора ШНОР </a:t>
            </a:r>
          </a:p>
          <a:p>
            <a:pPr algn="r" fontAlgn="base"/>
            <a:endParaRPr lang="ru-RU" sz="1800" b="1" dirty="0" smtClean="0"/>
          </a:p>
          <a:p>
            <a:pPr algn="r" fontAlgn="base"/>
            <a:r>
              <a:rPr lang="ru-RU" sz="1800" b="1" dirty="0" smtClean="0"/>
              <a:t>Азизова </a:t>
            </a:r>
            <a:r>
              <a:rPr lang="ru-RU" sz="1800" b="1" dirty="0" err="1" smtClean="0"/>
              <a:t>Б.Ш.учитель</a:t>
            </a:r>
            <a:r>
              <a:rPr lang="ru-RU" sz="1800" b="1" dirty="0" smtClean="0"/>
              <a:t> начальных классов,</a:t>
            </a:r>
          </a:p>
          <a:p>
            <a:pPr algn="r" fontAlgn="base"/>
            <a:r>
              <a:rPr lang="ru-RU" sz="1800" b="1" dirty="0" smtClean="0"/>
              <a:t>заместитель директора</a:t>
            </a:r>
          </a:p>
          <a:p>
            <a:pPr algn="r" fontAlgn="base"/>
            <a:r>
              <a:rPr lang="ru-RU" sz="1800" b="1" dirty="0" smtClean="0"/>
              <a:t> по УВР</a:t>
            </a:r>
          </a:p>
          <a:p>
            <a:pPr algn="r" fontAlgn="base"/>
            <a:r>
              <a:rPr lang="ru-RU" sz="1800" b="1" dirty="0" smtClean="0"/>
              <a:t> МБОУ«СОШ №2» села Белиджи</a:t>
            </a:r>
          </a:p>
          <a:p>
            <a:pPr algn="r" fontAlgn="base"/>
            <a:endParaRPr lang="ru-RU" sz="1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922789" y="176168"/>
            <a:ext cx="10437189" cy="83889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ШАГ5. </a:t>
            </a:r>
            <a:r>
              <a:rPr lang="ru-RU" sz="2700" dirty="0" smtClean="0"/>
              <a:t>САМОДИАГНОСТИКА </a:t>
            </a:r>
            <a:r>
              <a:rPr lang="ru-RU" sz="2700" i="1" dirty="0" smtClean="0"/>
              <a:t>[</a:t>
            </a:r>
            <a:r>
              <a:rPr lang="en-US" sz="2700" i="1" dirty="0" smtClean="0"/>
              <a:t>sch053254</a:t>
            </a:r>
            <a:r>
              <a:rPr lang="ru-RU" sz="2700" i="1" dirty="0" smtClean="0"/>
              <a:t>] и работа с рисковыми профилями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38897" y="4211482"/>
            <a:ext cx="6046573" cy="2154741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169" y="1095463"/>
          <a:ext cx="11778143" cy="5773744"/>
        </p:xfrm>
        <a:graphic>
          <a:graphicData uri="http://schemas.openxmlformats.org/drawingml/2006/table">
            <a:tbl>
              <a:tblPr/>
              <a:tblGrid>
                <a:gridCol w="511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Факторы риска (только актуальные для ОО)</a:t>
                      </a: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Краткое описание мер</a:t>
                      </a: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1. Низкий уровень оснащения школы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454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-повышение уровня оснащения школы через проведение модернизации здания;</a:t>
                      </a:r>
                    </a:p>
                    <a:p>
                      <a:pPr marL="140970" marR="1454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-обновление мебели и оборудования;</a:t>
                      </a:r>
                    </a:p>
                    <a:p>
                      <a:pPr marL="140970" marR="1454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-поиск социальных партнеров по финансированию создания благоприятной образовательной среды;</a:t>
                      </a:r>
                    </a:p>
                    <a:p>
                      <a:pPr marL="140970" marR="1454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- задействовать ресурсы и программы национального проекта «Образование»</a:t>
                      </a:r>
                    </a:p>
                  </a:txBody>
                  <a:tcPr marL="54919" marR="549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2. Недостаточная предметная и методическая компетентность педагогических работников 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-организация возможностей для эффективного профессионального  развития педагогов;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-командный стиль работы педагогического коллектива;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-использование эффективных практик совместной работы учителей (посещение уроков, анализ проблем на методических объединениях, наставничество и др.)</a:t>
                      </a:r>
                    </a:p>
                  </a:txBody>
                  <a:tcPr marL="54919" marR="549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3. Низкая учебная мотивация обучающихся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-построить работу по психологическим аспектам мотивации обучающихся; индивидуализация образовательного процесса, приведение его в соответствие  </a:t>
                      </a:r>
                      <a:r>
                        <a:rPr lang="ru-RU" sz="1200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свозможностями</a:t>
                      </a: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 и особенностями  обучающихся, </a:t>
                      </a:r>
                      <a:r>
                        <a:rPr lang="ru-RU" sz="1200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сихинтересами</a:t>
                      </a: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, с ориентацией на зону ближайшего развития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-внедрение альтернативных форм оценивания;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-внедрение в практику преподавания проектной, исследовательской, творческой деятельности;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-организация </a:t>
                      </a:r>
                      <a:r>
                        <a:rPr lang="ru-RU" sz="1200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профориентационной</a:t>
                      </a: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 работы.</a:t>
                      </a:r>
                    </a:p>
                  </a:txBody>
                  <a:tcPr marL="54919" marR="549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4. Пониженный уровень школьного благополучия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-освоение педагогическими работниками современных методов активного взаимодействия с родителями учащихся с низкими образовательными результатами;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-организация и проведение просветительской работы с родителями по вопросам возможных причин низких образовательных результатов и совместной работы по их преодолению;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-разработать эффективную модель управления образовательной организацией с акцентом на повышение качества образовательных услуг</a:t>
                      </a:r>
                    </a:p>
                  </a:txBody>
                  <a:tcPr marL="54919" marR="549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5. Высокая доля обучающихся с рисками учебной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неуспешности</a:t>
                      </a:r>
                      <a:endParaRPr lang="ru-RU" sz="2000" dirty="0">
                        <a:solidFill>
                          <a:srgbClr val="FFC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 индивидуализация и дифференциация обучения;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 педагогическая и психологическая поддержка;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</a:rPr>
                        <a:t>-педагогам  школы  необходимо освоить инструменты формирующего оценивания;</a:t>
                      </a:r>
                    </a:p>
                  </a:txBody>
                  <a:tcPr marL="54919" marR="549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> Низкий уровень оснащения </a:t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>школы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38897" y="4211482"/>
            <a:ext cx="6046573" cy="2154741"/>
          </a:xfrm>
        </p:spPr>
        <p:txBody>
          <a:bodyPr rtlCol="0"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Анализ материально-технической базы</a:t>
            </a:r>
          </a:p>
          <a:p>
            <a:r>
              <a:rPr lang="ru-RU" sz="2400" dirty="0" smtClean="0">
                <a:solidFill>
                  <a:srgbClr val="0C40AA"/>
                </a:solidFill>
              </a:rPr>
              <a:t>Письма в разные инстанции для улучшения материально-технической базы</a:t>
            </a:r>
          </a:p>
          <a:p>
            <a:r>
              <a:rPr lang="ru-RU" sz="2400" dirty="0" smtClean="0">
                <a:solidFill>
                  <a:srgbClr val="0C40AA"/>
                </a:solidFill>
              </a:rPr>
              <a:t>Участие в Нацпроектах «Образование»</a:t>
            </a:r>
          </a:p>
          <a:p>
            <a:r>
              <a:rPr lang="ru-RU" sz="2400" dirty="0" smtClean="0">
                <a:solidFill>
                  <a:srgbClr val="0C40AA"/>
                </a:solidFill>
              </a:rPr>
              <a:t>Точка роста</a:t>
            </a:r>
          </a:p>
          <a:p>
            <a:r>
              <a:rPr lang="ru-RU" sz="2400" dirty="0" smtClean="0">
                <a:solidFill>
                  <a:srgbClr val="0C40AA"/>
                </a:solidFill>
              </a:rPr>
              <a:t>Конкурсы Мин.просвещения РФ на получение грантов.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 descr="5688a804-e854-4f45-bc15-37b36016089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686" y="263610"/>
            <a:ext cx="2759676" cy="16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зизова\Desktop\c5fe9a5e-4883-4b7a-b364-5983f6eaf58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6076" y="345990"/>
            <a:ext cx="3147215" cy="16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e8821994-5d09-4b4d-a7f0-68208172b45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659" y="214184"/>
            <a:ext cx="3056237" cy="171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зизова\Desktop\38ad736a-c710-4a93-90cf-201af9d0bd8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3168" y="4695567"/>
            <a:ext cx="3179805" cy="199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зизова\Desktop\e00e377d-4389-4f82-9910-caae7c08205b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2552" y="2520778"/>
            <a:ext cx="3271076" cy="15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Второй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>Недостаточная предметная и </a:t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>методическая компетентность </a:t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/>
                <a:ea typeface="Calibri"/>
              </a:rPr>
              <a:t>педагогических работников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Проведён семинар  на тему:</a:t>
            </a:r>
            <a:b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Инновационная среда, как средство 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профессионального развития учителя»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82595" y="5198076"/>
            <a:ext cx="5502875" cy="1168147"/>
          </a:xfrm>
        </p:spPr>
        <p:txBody>
          <a:bodyPr rtlCol="0">
            <a:normAutofit/>
          </a:bodyPr>
          <a:lstStyle/>
          <a:p>
            <a:endParaRPr lang="ru-RU" sz="2400" dirty="0" smtClean="0">
              <a:solidFill>
                <a:srgbClr val="0C40AA"/>
              </a:solidFill>
            </a:endParaRPr>
          </a:p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endParaRPr lang="ru-RU" sz="2000" i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5964195" y="421847"/>
          <a:ext cx="5914766" cy="6400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91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6511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методической компетентности-76б.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Уверенность в</a:t>
                      </a:r>
                      <a:r>
                        <a:rPr lang="ru-RU" baseline="0" dirty="0" smtClean="0"/>
                        <a:t> своей компетентности -84 б.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Использование современных образовательных технологий -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35 б.(риск)</a:t>
                      </a:r>
                    </a:p>
                    <a:p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aseline="0" dirty="0" err="1" smtClean="0">
                          <a:solidFill>
                            <a:schemeClr val="bg1"/>
                          </a:solidFill>
                        </a:rPr>
                        <a:t>Интенсив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«Я учитель» на 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</a:rPr>
                        <a:t>Яндекс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учебник –участие в диагностиках на: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1.Цифровые компетентности педагогов;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2.Работа с трудным поведением;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3.Гибкие навыки современного учителя;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4.Формирование функциональной грамотности.</a:t>
                      </a:r>
                    </a:p>
                    <a:p>
                      <a:endParaRPr lang="ru-RU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+ Сертификат и направление на курсы повышения квалификации, посещение семинаров , 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</a:rPr>
                        <a:t>вебинаров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endParaRPr lang="ru-RU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 – эффективный учитель «Как мотивировать к учёбе и повысить успешность слабых учащихся»</a:t>
                      </a:r>
                    </a:p>
                    <a:p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" descr="C:\Users\FC6F~1\AppData\Local\Temp\Rar$DIa5504.30266\WhatsApp Image 2021-05-27 at 10.08.48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29" y="4571765"/>
            <a:ext cx="2867472" cy="2150604"/>
          </a:xfrm>
          <a:prstGeom prst="rect">
            <a:avLst/>
          </a:prstGeom>
          <a:noFill/>
        </p:spPr>
      </p:pic>
      <p:pic>
        <p:nvPicPr>
          <p:cNvPr id="13" name="Picture 2" descr="C:\Users\FC6F~1\AppData\Local\Temp\Rar$DIa5504.24312\WhatsApp Image 2021-05-27 at 10.08.48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6281" y="4522573"/>
            <a:ext cx="2570205" cy="2158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631785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Третий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>Низкая учебная мотивация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1.Индивидуализация процесса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обучения.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2.Внедрение в практику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проектной , исследовательской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,творческой деятельности.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3.Профориентация.Участие в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проектах :«Билет в будущее»,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700" b="0" dirty="0" err="1" smtClean="0"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4.Опросник по мотивации.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5.Создание «Ситуации успеха»</a:t>
            </a:r>
            <a:r>
              <a:rPr lang="ru-RU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6713837" y="117275"/>
            <a:ext cx="5272216" cy="2154741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Семинар на тему: «Формы и методы работы с учащимися с низкой мотивацией к обучению» 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1788345" y="6328376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4" descr="C:\Users\FC6F~1\AppData\Local\Temp\Rar$DIa5504.33203\WhatsApp Image 2021-05-23 at 08.31.45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282" y="1949897"/>
            <a:ext cx="2767914" cy="2959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631785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Третий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>Низкая учебная мотивация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1.Индивидуализация процесса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обучения.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2.Внедрение в практику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проектной , исследовательской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,творческой деятельности.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3.Профориентация.Участие в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проектах :«Билет в будущее»,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700" b="0" dirty="0" err="1" smtClean="0"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4.Опросник по мотивации.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5.Создание «Ситуации успеха»</a:t>
            </a:r>
            <a:r>
              <a:rPr lang="ru-RU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1730681" y="117275"/>
            <a:ext cx="255372" cy="311093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1788345" y="6328376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322" name="Object 13"/>
          <p:cNvGraphicFramePr>
            <a:graphicFrameLocks noChangeAspect="1"/>
          </p:cNvGraphicFramePr>
          <p:nvPr/>
        </p:nvGraphicFramePr>
        <p:xfrm>
          <a:off x="10058399" y="118377"/>
          <a:ext cx="1818847" cy="190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r:id="rId4" imgW="8591550" imgH="8982075" progId="">
                  <p:embed/>
                </p:oleObj>
              </mc:Choice>
              <mc:Fallback>
                <p:oleObj r:id="rId4" imgW="8591550" imgH="898207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399" y="118377"/>
                        <a:ext cx="1818847" cy="190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91462" y="822410"/>
            <a:ext cx="3509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Как    стать   успешным   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?</a:t>
            </a:r>
            <a:endParaRPr lang="ru-RU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4194" y="2166552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Анкетирование:</a:t>
            </a:r>
          </a:p>
          <a:p>
            <a:pPr algn="ctr"/>
            <a:r>
              <a:rPr lang="ru-RU" b="1" dirty="0" smtClean="0">
                <a:solidFill>
                  <a:srgbClr val="CC0000"/>
                </a:solidFill>
              </a:rPr>
              <a:t>«От чего зависит успешность ученика?»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11" name="Picture 8" descr="MCj042841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7012" y="2998573"/>
            <a:ext cx="970601" cy="93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MCj042417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9367" y="4010945"/>
            <a:ext cx="11318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MCj042828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6335" y="5486400"/>
            <a:ext cx="129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927235" y="325257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Зачем ты учишься?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02378" y="4326513"/>
            <a:ext cx="428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Могут ли все учиться только на «4» и «5»?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3918" y="5560433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Помогают ли тебе родители (родные) в учебе?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631785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Третий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>Низкая учебная мотивация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1730681" y="117275"/>
            <a:ext cx="255372" cy="311093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1788345" y="6328376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631459" y="1975707"/>
            <a:ext cx="556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Формула успеха: ХОЧУ-МОГУ-НАДО</a:t>
            </a:r>
            <a:r>
              <a:rPr lang="ru-RU" b="1" dirty="0" smtClean="0">
                <a:solidFill>
                  <a:srgbClr val="800080"/>
                </a:solidFill>
              </a:rPr>
              <a:t>.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20" name="Picture 1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060" y="257256"/>
            <a:ext cx="1433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499654" y="2265406"/>
            <a:ext cx="54616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tabLst>
                <a:tab pos="22860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Правильный выбор профессии позволяет человеку полностью реализовать собственный потенциал, избежать разочарования, оградить себя и свою семью от нищеты и неуверенности в завтрашнем дне. Какой выбор можно считать правильным?</a:t>
            </a:r>
          </a:p>
          <a:p>
            <a:pPr algn="ctr">
              <a:tabLst>
                <a:tab pos="228600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tabLst>
                <a:tab pos="228600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tabLst>
                <a:tab pos="22860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Во-первых, будущая работа должна быть в радость, а не в тягость.</a:t>
            </a:r>
          </a:p>
          <a:p>
            <a:pPr>
              <a:tabLst>
                <a:tab pos="228600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tabLst>
                <a:tab pos="22860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Во-вторых, необходимо обладать набором профессионально важных качеств для этой работы: интеллектуальных, физических, психологических.</a:t>
            </a:r>
          </a:p>
          <a:p>
            <a:pPr>
              <a:tabLst>
                <a:tab pos="228600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tabLst>
                <a:tab pos="22860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В-третьих, эта профессия должна пользоваться спросом на рынке труда.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Четвёртый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  <a:t>Понижение уровня </a:t>
            </a:r>
            <a:b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</a:rPr>
              <a:t>школьной мотивации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1.Работа с родителями в </a:t>
            </a:r>
            <a:r>
              <a:rPr lang="ru-RU" sz="220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напрвлении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снижения тревожности у детей.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2.Курсы повышения педагогов в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направлении: «Психолого-педагогическая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грамотность педагогов».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3.Корректировка планов воспитательной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работы.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4.Мониторинг факторов школьного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неблагополучия.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5.Введение в практику технологии : 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«Ситуация успеха»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6.Еженедельная Линейка успеха.</a:t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7.Занятия психолога с группой учащихся</a:t>
            </a: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6771503" y="1674228"/>
            <a:ext cx="4654303" cy="2154741"/>
          </a:xfrm>
        </p:spPr>
        <p:txBody>
          <a:bodyPr rtlCol="0">
            <a:normAutofit/>
          </a:bodyPr>
          <a:lstStyle/>
          <a:p>
            <a:endParaRPr lang="ru-RU" sz="2400" dirty="0" smtClean="0">
              <a:solidFill>
                <a:srgbClr val="0C40AA"/>
              </a:solidFill>
            </a:endParaRPr>
          </a:p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" descr="C:\Users\FC6F~1\AppData\Local\Temp\Rar$DIa5504.44664\WhatsApp Image 2021-05-27 at 10.30.09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036" y="332927"/>
            <a:ext cx="4632960" cy="2606040"/>
          </a:xfrm>
          <a:prstGeom prst="rect">
            <a:avLst/>
          </a:prstGeom>
          <a:noFill/>
        </p:spPr>
      </p:pic>
      <p:pic>
        <p:nvPicPr>
          <p:cNvPr id="13" name="Picture 4" descr="C:\Users\FC6F~1\AppData\Local\Temp\Rar$DIa5504.47416\WhatsApp Image 2021-05-27 at 10.30.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595" y="3525794"/>
            <a:ext cx="4547286" cy="288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7343716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Пятый рисковый профиль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Высокая доля обучающихся с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рисками учебной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1.Выявление детей , которые дают низкие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результаты.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2.Разработка Дорожной карты по работе с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детьми с рисками учебной </a:t>
            </a:r>
            <a:r>
              <a:rPr lang="ru-RU" sz="2700" b="0" dirty="0" err="1" smtClean="0">
                <a:latin typeface="Arial" pitchFamily="34" charset="0"/>
                <a:cs typeface="Arial" pitchFamily="34" charset="0"/>
              </a:rPr>
              <a:t>неуспешности</a:t>
            </a: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3.Индивидуализация и дифференциация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обучения.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4.Развитие навыка читательской грамотности.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5.Смысловое чтение , ведение творческих 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>тетрадей.</a:t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sz="27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6936259" y="1550661"/>
            <a:ext cx="6046573" cy="2154741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10305860" cy="782638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Заключение.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106498" name="Picture 2" descr="C:\Users\азизова\Desktop\облож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3023" y="1861751"/>
            <a:ext cx="3031424" cy="453686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05708" y="2820315"/>
          <a:ext cx="6485924" cy="2839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48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908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 заключении я хочу сказать , что</a:t>
                      </a:r>
                      <a:r>
                        <a:rPr lang="ru-RU" baseline="0" dirty="0" smtClean="0"/>
                        <a:t> для реализации данного проекта необходима командная работа . Попав в ШНОР школы получают импульс для дальнейшего развития.</a:t>
                      </a:r>
                    </a:p>
                    <a:p>
                      <a:r>
                        <a:rPr lang="ru-RU" baseline="0" dirty="0" smtClean="0"/>
                        <a:t>Школа не может быть лучше своих учителей .И только тогда , когда рядом с нами будет работать команда грамотных , компетентных , </a:t>
                      </a:r>
                      <a:r>
                        <a:rPr lang="ru-RU" baseline="0" smtClean="0"/>
                        <a:t>инициативных педагогов , мы </a:t>
                      </a:r>
                      <a:r>
                        <a:rPr lang="ru-RU" baseline="0" dirty="0" smtClean="0"/>
                        <a:t>добьемся успеха.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10305860" cy="782638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Перемены происходят лишь тогда , когда мы идём наперекор тому, к чему привыкли.</a:t>
            </a:r>
            <a:b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успешных людей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314" y="3080951"/>
            <a:ext cx="90616" cy="115330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5593492"/>
            <a:ext cx="74465" cy="69674"/>
          </a:xfrm>
        </p:spPr>
        <p:txBody>
          <a:bodyPr rtlCol="0">
            <a:noAutofit/>
          </a:bodyPr>
          <a:lstStyle/>
          <a:p>
            <a:pPr rtl="0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0743" t="17230" r="27972"/>
          <a:stretch/>
        </p:blipFill>
        <p:spPr>
          <a:xfrm>
            <a:off x="0" y="388335"/>
            <a:ext cx="6108872" cy="5485128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230660"/>
            <a:ext cx="5660057" cy="6227806"/>
          </a:xfrm>
        </p:spPr>
        <p:txBody>
          <a:bodyPr rtlCol="0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исходного состояния школы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Араблинская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   расположена в центре села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Араблинское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здание школы 1970.года постройки, капитальный ремонт не проводился.  Общая площадь школы составляет 1147 кв.м, 1 этаж. Школа располагает 13 учебными кабинетами. В школе имеются спортивный зал, библиотека и пришкольный участок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обучающихся на 1 сентября 2020 года - </a:t>
            </a:r>
            <a:r>
              <a:rPr lang="ru-RU" sz="2000" b="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407 человек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детей по ступеням образования: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Начальное общее образование - 198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 общее образование- 176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 общее образование- 33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работает в режиме пятидневной рабочей недели для обучающихся 1-х классов и шестидневной для  обучающихся 2-11 классов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 школы – это в основном дети из малообеспеченных и многодетных семей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8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317173"/>
            <a:ext cx="3657925" cy="1524185"/>
          </a:xfrm>
        </p:spPr>
        <p:txBody>
          <a:bodyPr rtlCol="0">
            <a:normAutofit/>
          </a:bodyPr>
          <a:lstStyle/>
          <a:p>
            <a:pPr marL="156845" marR="149860">
              <a:lnSpc>
                <a:spcPts val="1365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Социальные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категории</a:t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pPr rtl="0"/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045389818"/>
              </p:ext>
            </p:extLst>
          </p:nvPr>
        </p:nvGraphicFramePr>
        <p:xfrm>
          <a:off x="4716463" y="1592263"/>
          <a:ext cx="6816510" cy="2636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380805304"/>
                    </a:ext>
                  </a:extLst>
                </a:gridCol>
                <a:gridCol w="2174196">
                  <a:extLst>
                    <a:ext uri="{9D8B030D-6E8A-4147-A177-3AD203B41FA5}">
                      <a16:colId xmlns:a16="http://schemas.microsoft.com/office/drawing/2014/main" val="2052351992"/>
                    </a:ext>
                  </a:extLst>
                </a:gridCol>
                <a:gridCol w="2158314">
                  <a:extLst>
                    <a:ext uri="{9D8B030D-6E8A-4147-A177-3AD203B41FA5}">
                      <a16:colId xmlns:a16="http://schemas.microsoft.com/office/drawing/2014/main" val="3602576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56845" marR="14986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156845" marR="14986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Социальные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категории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9410" marR="34925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59410" marR="34925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семей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365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13335" algn="ctr">
                        <a:lnSpc>
                          <a:spcPts val="1365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детей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6845" marR="1492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492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Общее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число семей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238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407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6845" marR="146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46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семьи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376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4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6845" marR="1460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460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Неполные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семьи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6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6845" marR="146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46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Многодетные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семьи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3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56845" marR="1504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504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Малообеспечен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6845" marR="1504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ные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семьи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7505" marR="3492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899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317173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 lvl="0">
              <a:lnSpc>
                <a:spcPts val="1365"/>
              </a:lnSpc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педагогического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коллектива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pPr rt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784" y="1622613"/>
            <a:ext cx="5609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Всего педагогов в школе – 45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высшим образованием 28 педагогов;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 с высшей категорией;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19-с первой;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lain" startAt="5"/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педагогов имеют звание «Почётный работник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Знакомство с проектом </a:t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500+ из разных источников, </a:t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 а именно с сайта ФИОКО 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38897" y="4211482"/>
            <a:ext cx="6046573" cy="2154741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ШАГ 2.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Знакомство со школой,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которую буду курировать.</a:t>
            </a:r>
          </a:p>
          <a:p>
            <a:pPr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59" y="790832"/>
            <a:ext cx="5441093" cy="40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 fontScale="90000"/>
          </a:bodyPr>
          <a:lstStyle/>
          <a:p>
            <a:pPr marL="156845" marR="149860" lvl="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sz="49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Посещение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семинаров 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организованных РУО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региональным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координатором,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вебинаров</a:t>
            </a:r>
            <a:r>
              <a:rPr lang="ru-RU" dirty="0" smtClean="0"/>
              <a:t> проекта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(500+)</a:t>
            </a:r>
            <a:br>
              <a:rPr lang="ru-RU" dirty="0" smtClean="0"/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6013622" y="4211483"/>
            <a:ext cx="271848" cy="442896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</a:p>
          <a:p>
            <a:endParaRPr lang="ru-RU" sz="2400" dirty="0" smtClean="0">
              <a:solidFill>
                <a:srgbClr val="0C40AA"/>
              </a:solidFill>
            </a:endParaRPr>
          </a:p>
          <a:p>
            <a:endParaRPr lang="ru-RU" sz="2400" dirty="0" smtClean="0">
              <a:solidFill>
                <a:srgbClr val="0C40AA"/>
              </a:solidFill>
            </a:endParaRPr>
          </a:p>
          <a:p>
            <a:endParaRPr lang="ru-RU" sz="2400" dirty="0" smtClean="0">
              <a:solidFill>
                <a:srgbClr val="0C40AA"/>
              </a:solidFill>
            </a:endParaRPr>
          </a:p>
          <a:p>
            <a:endParaRPr lang="ru-RU" sz="2400" dirty="0" smtClean="0">
              <a:solidFill>
                <a:srgbClr val="0C40AA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518984"/>
            <a:ext cx="6458791" cy="221528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ШАГ 4.Первичное посещение </a:t>
            </a:r>
            <a:r>
              <a:rPr lang="ru-RU" altLang="ru-RU" sz="3200" dirty="0" smtClean="0"/>
              <a:t>МБОУ «</a:t>
            </a:r>
            <a:r>
              <a:rPr lang="ru-RU" altLang="ru-RU" sz="3200" dirty="0" err="1" smtClean="0"/>
              <a:t>Араблинская</a:t>
            </a:r>
            <a:r>
              <a:rPr lang="ru-RU" altLang="ru-RU" sz="3200" dirty="0" smtClean="0"/>
              <a:t> СОШ»</a:t>
            </a:r>
            <a:br>
              <a:rPr lang="ru-RU" altLang="ru-RU" sz="3200" dirty="0" smtClean="0"/>
            </a:br>
            <a:r>
              <a:rPr lang="ru-RU" altLang="ru-RU" sz="3200" u="sng" dirty="0" smtClean="0"/>
              <a:t>27 марта 2021 года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1771870" y="5461687"/>
            <a:ext cx="115330" cy="115330"/>
          </a:xfrm>
        </p:spPr>
        <p:txBody>
          <a:bodyPr rtlCol="0"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13" y="311207"/>
            <a:ext cx="4822151" cy="27901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806" y="3451306"/>
            <a:ext cx="5807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посещения: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-познакомиться с коллективом курируемой школы;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-определить качество работы всех участников образовательного процесса и школы в целом;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-наметить пути достижения поставленных перед школой и коллективом целей и задач, определённых Программой развития школы.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9481" y="356148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-оценить эффективность работы школы;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-постараться выявить проблемы в деятельности школы, найти резервы и пути для её улучшения;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-совместно проанализировать все рисковые профили и помочь в разработке Дорожных карт по каждому направлению;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-провести диагностику и анализ конкретной ситуации в школе ; обсудить ход проекта.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4431" y="1210082"/>
            <a:ext cx="6458791" cy="1524185"/>
          </a:xfrm>
        </p:spPr>
        <p:txBody>
          <a:bodyPr rtlCol="0">
            <a:normAutofit/>
          </a:bodyPr>
          <a:lstStyle/>
          <a:p>
            <a:pPr marL="156845" marR="149860">
              <a:lnSpc>
                <a:spcPts val="1365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238897" y="4211482"/>
            <a:ext cx="6046573" cy="2154741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C40AA"/>
                </a:solidFill>
              </a:rPr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7"/>
          </p:nvPr>
        </p:nvGraphicFramePr>
        <p:xfrm>
          <a:off x="10445578" y="825500"/>
          <a:ext cx="222422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4" y="198872"/>
            <a:ext cx="3483965" cy="3895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5989"/>
            <a:ext cx="3517557" cy="3665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4" y="4333102"/>
            <a:ext cx="4047731" cy="2372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73" y="4324865"/>
            <a:ext cx="3954162" cy="23807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24" y="370703"/>
            <a:ext cx="3665838" cy="36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theme/theme1.xml><?xml version="1.0" encoding="utf-8"?>
<a:theme xmlns:a="http://schemas.openxmlformats.org/drawingml/2006/main" name="tf45331398_win32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660</Words>
  <Application>Microsoft Office PowerPoint</Application>
  <PresentationFormat>Широкоэкранный</PresentationFormat>
  <Paragraphs>200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Lobster</vt:lpstr>
      <vt:lpstr>Lucida Grande</vt:lpstr>
      <vt:lpstr>Tahoma</vt:lpstr>
      <vt:lpstr>Times New Roman</vt:lpstr>
      <vt:lpstr>Verdana</vt:lpstr>
      <vt:lpstr>Wingdings</vt:lpstr>
      <vt:lpstr>tf45331398_win32</vt:lpstr>
      <vt:lpstr> Организация работы по рисковым профилям. </vt:lpstr>
      <vt:lpstr>          Перемены происходят лишь тогда , когда мы идём наперекор тому, к чему привыкли. (Высказывания успешных людей) </vt:lpstr>
      <vt:lpstr>        Анализ исходного состояния школы МБОУ Араблинская средняя общеобразовательная школа    расположена в центре села Араблинское, здание школы 1970.года постройки, капитальный ремонт не проводился.  Общая площадь школы составляет 1147 кв.м, 1 этаж. Школа располагает 13 учебными кабинетами. В школе имеются спортивный зал, библиотека и пришкольный участок. Количество обучающихся на 1 сентября 2020 года - 407 человек.  Численность детей по ступеням образования: Начальное общее образование - 198 уч.; Основное общее образование- 176 уч.; Основное общее образование- 33 уч.; Школа работает в режиме пятидневной рабочей недели для обучающихся 1-х классов и шестидневной для  обучающихся 2-11 классов Обучающиеся школы – это в основном дети из малообеспеченных и многодетных семей. </vt:lpstr>
      <vt:lpstr>  Социальные    категории </vt:lpstr>
      <vt:lpstr>   Характеристика    педагогического    коллектива  </vt:lpstr>
      <vt:lpstr>ШАГ 1.      Знакомство с проектом     500+ из разных источников,      а именно с сайта ФИОКО ..   </vt:lpstr>
      <vt:lpstr>                               ШАГ 3.     Посещение   семинаров ,  организованных РУО   и региональным   координатором,   вебинаров проекта          (500+)    ..   </vt:lpstr>
      <vt:lpstr>ШАГ 4.Первичное посещение МБОУ «Араблинская СОШ» 27 марта 2021 года</vt:lpstr>
      <vt:lpstr>ШАГ 1.     ..   </vt:lpstr>
      <vt:lpstr>                        ШАГ5. САМОДИАГНОСТИКА [sch053254] и работа с рисковыми профилями      ..   </vt:lpstr>
      <vt:lpstr>                       Первый рисковый профиль     Низкий уровень оснащения    школы      ..   </vt:lpstr>
      <vt:lpstr>                   Второй рисковый профиль    Недостаточная предметная и    методическая компетентность    педагогических работников     Проведён семинар  на тему:  «Инновационная среда, как средство   профессионального развития учителя»        ..   </vt:lpstr>
      <vt:lpstr>                             Третий рисковый профиль     Низкая учебная мотивация       1.Индивидуализация процесса   обучения.  2.Внедрение в практику   проектной , исследовательской   ,творческой деятельности.  3.Профориентация.Участие в   проектах :«Билет в будущее»,   «Проектория»  4.Опросник по мотивации.  5.Создание «Ситуации успеха»   </vt:lpstr>
      <vt:lpstr>                             Третий рисковый профиль     Низкая учебная мотивация       1.Индивидуализация процесса   обучения.  2.Внедрение в практику   проектной , исследовательской   ,творческой деятельности.  3.Профориентация.Участие в   проектах :«Билет в будущее»,   «Проектория»  4.Опросник по мотивации.  5.Создание «Ситуации успеха»   </vt:lpstr>
      <vt:lpstr>      Третий рисковый профиль     Низкая учебная мотивация     </vt:lpstr>
      <vt:lpstr>                        Четвёртый рисковый профиль    Понижение уровня   школьной мотивации   1.Работа с родителями в напрвлении   снижения тревожности у детей.  2.Курсы повышения педагогов в   направлении: «Психолого-педагогическая   грамотность педагогов».  3.Корректировка планов воспитательной   работы.  4.Мониторинг факторов школьного   неблагополучия.  5.Введение в практику технологии :   «Ситуация успеха»  6.Еженедельная Линейка успеха.  7.Занятия психолога с группой учащихся.   </vt:lpstr>
      <vt:lpstr>                          Пятый рисковый профиль    Высокая доля обучающихся с   рисками учебной неуспешности    1.Выявление детей , которые дают низкие   результаты.  2.Разработка Дорожной карты по работе с   детьми с рисками учебной неуспешности.    3.Индивидуализация и дифференциация   обучения.  4.Развитие навыка читательской грамотности.  5.Смысловое чтение , ведение творческих   тетрадей.     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2021-08-20T19:21:58Z</dcterms:created>
  <dcterms:modified xsi:type="dcterms:W3CDTF">2021-12-07T17:03:43Z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