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7" r:id="rId5"/>
    <p:sldId id="258" r:id="rId6"/>
    <p:sldId id="259" r:id="rId7"/>
    <p:sldId id="262" r:id="rId8"/>
    <p:sldId id="267" r:id="rId9"/>
    <p:sldId id="268" r:id="rId10"/>
    <p:sldId id="269" r:id="rId11"/>
    <p:sldId id="273" r:id="rId12"/>
    <p:sldId id="272" r:id="rId13"/>
    <p:sldId id="271" r:id="rId14"/>
    <p:sldId id="270" r:id="rId15"/>
    <p:sldId id="274" r:id="rId16"/>
    <p:sldId id="280" r:id="rId17"/>
    <p:sldId id="281" r:id="rId18"/>
    <p:sldId id="282" r:id="rId19"/>
    <p:sldId id="279" r:id="rId20"/>
    <p:sldId id="278" r:id="rId21"/>
    <p:sldId id="266" r:id="rId22"/>
    <p:sldId id="284" r:id="rId2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7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1E4"/>
    <a:srgbClr val="B8D3E8"/>
    <a:srgbClr val="197DCE"/>
    <a:srgbClr val="BC7FBB"/>
    <a:srgbClr val="7F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28" autoAdjust="0"/>
    <p:restoredTop sz="94291" autoAdjust="0"/>
  </p:normalViewPr>
  <p:slideViewPr>
    <p:cSldViewPr snapToGrid="0" showGuides="1">
      <p:cViewPr varScale="1">
        <p:scale>
          <a:sx n="81" d="100"/>
          <a:sy n="81" d="100"/>
        </p:scale>
        <p:origin x="114" y="18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301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39FB0DB-6E14-4D38-930B-E188F6E13C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6DB5971-2675-487B-9E88-02DB3F19D0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D435E3D-4779-4F74-B50E-7D6C92F116A8}" type="datetime1">
              <a:rPr lang="ru-RU" smtClean="0"/>
              <a:pPr rtl="0"/>
              <a:t>07.12.2021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98F2125-3128-41A1-8437-EB29536F4D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4663736B-7E4B-4A53-8310-E0970E67F8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A4B18F8-B739-4178-8D2D-879F4A27DC29}" type="slidenum">
              <a:rPr lang="ru-RU" smtClean="0"/>
              <a:pPr rt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9070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04E80F0-1DF1-4858-9B22-BB5AEB10E915}" type="datetime1">
              <a:rPr lang="ru-RU" noProof="0" smtClean="0"/>
              <a:pPr rtl="0"/>
              <a:t>07.12.2021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3D78A92-0141-4330-8F3E-FAADFAC23844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2587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52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52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52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52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52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52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52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52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9030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903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156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446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5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5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5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5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52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pPr rtl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5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0">
            <a:extLst>
              <a:ext uri="{FF2B5EF4-FFF2-40B4-BE49-F238E27FC236}">
                <a16:creationId xmlns:a16="http://schemas.microsoft.com/office/drawing/2014/main" id="{5230445E-A660-448A-B4DC-782AD0E5DA6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033191" y="0"/>
            <a:ext cx="9155634" cy="6858000"/>
          </a:xfrm>
          <a:custGeom>
            <a:avLst/>
            <a:gdLst>
              <a:gd name="connsiteX0" fmla="*/ 6450330 w 8969375"/>
              <a:gd name="connsiteY0" fmla="*/ 3511550 h 6858000"/>
              <a:gd name="connsiteX1" fmla="*/ 8969375 w 8969375"/>
              <a:gd name="connsiteY1" fmla="*/ 3511550 h 6858000"/>
              <a:gd name="connsiteX2" fmla="*/ 8969375 w 8969375"/>
              <a:gd name="connsiteY2" fmla="*/ 6858000 h 6858000"/>
              <a:gd name="connsiteX3" fmla="*/ 5010150 w 8969375"/>
              <a:gd name="connsiteY3" fmla="*/ 6858000 h 6858000"/>
              <a:gd name="connsiteX4" fmla="*/ 1915160 w 8969375"/>
              <a:gd name="connsiteY4" fmla="*/ 3511550 h 6858000"/>
              <a:gd name="connsiteX5" fmla="*/ 3404870 w 8969375"/>
              <a:gd name="connsiteY5" fmla="*/ 3511550 h 6858000"/>
              <a:gd name="connsiteX6" fmla="*/ 1964690 w 8969375"/>
              <a:gd name="connsiteY6" fmla="*/ 6858000 h 6858000"/>
              <a:gd name="connsiteX7" fmla="*/ 474980 w 8969375"/>
              <a:gd name="connsiteY7" fmla="*/ 6858000 h 6858000"/>
              <a:gd name="connsiteX8" fmla="*/ 7961630 w 8969375"/>
              <a:gd name="connsiteY8" fmla="*/ 0 h 6858000"/>
              <a:gd name="connsiteX9" fmla="*/ 8969375 w 8969375"/>
              <a:gd name="connsiteY9" fmla="*/ 0 h 6858000"/>
              <a:gd name="connsiteX10" fmla="*/ 8969375 w 8969375"/>
              <a:gd name="connsiteY10" fmla="*/ 3346450 h 6858000"/>
              <a:gd name="connsiteX11" fmla="*/ 6521450 w 8969375"/>
              <a:gd name="connsiteY11" fmla="*/ 3346450 h 6858000"/>
              <a:gd name="connsiteX12" fmla="*/ 5163820 w 8969375"/>
              <a:gd name="connsiteY12" fmla="*/ 0 h 6858000"/>
              <a:gd name="connsiteX13" fmla="*/ 7726680 w 8969375"/>
              <a:gd name="connsiteY13" fmla="*/ 0 h 6858000"/>
              <a:gd name="connsiteX14" fmla="*/ 4775200 w 8969375"/>
              <a:gd name="connsiteY14" fmla="*/ 6858000 h 6858000"/>
              <a:gd name="connsiteX15" fmla="*/ 2213610 w 8969375"/>
              <a:gd name="connsiteY15" fmla="*/ 6858000 h 6858000"/>
              <a:gd name="connsiteX16" fmla="*/ 3426460 w 8969375"/>
              <a:gd name="connsiteY16" fmla="*/ 0 h 6858000"/>
              <a:gd name="connsiteX17" fmla="*/ 4916170 w 8969375"/>
              <a:gd name="connsiteY17" fmla="*/ 0 h 6858000"/>
              <a:gd name="connsiteX18" fmla="*/ 3475990 w 8969375"/>
              <a:gd name="connsiteY18" fmla="*/ 3346450 h 6858000"/>
              <a:gd name="connsiteX19" fmla="*/ 1986280 w 8969375"/>
              <a:gd name="connsiteY19" fmla="*/ 3346450 h 6858000"/>
              <a:gd name="connsiteX20" fmla="*/ 0 w 8969375"/>
              <a:gd name="connsiteY20" fmla="*/ 0 h 6858000"/>
              <a:gd name="connsiteX21" fmla="*/ 3195320 w 8969375"/>
              <a:gd name="connsiteY21" fmla="*/ 0 h 6858000"/>
              <a:gd name="connsiteX22" fmla="*/ 243840 w 8969375"/>
              <a:gd name="connsiteY22" fmla="*/ 6858000 h 6858000"/>
              <a:gd name="connsiteX23" fmla="*/ 0 w 8969375"/>
              <a:gd name="connsiteY23" fmla="*/ 6858000 h 6858000"/>
              <a:gd name="connsiteX0" fmla="*/ 6604567 w 9123612"/>
              <a:gd name="connsiteY0" fmla="*/ 3511550 h 6858000"/>
              <a:gd name="connsiteX1" fmla="*/ 9123612 w 9123612"/>
              <a:gd name="connsiteY1" fmla="*/ 3511550 h 6858000"/>
              <a:gd name="connsiteX2" fmla="*/ 9123612 w 9123612"/>
              <a:gd name="connsiteY2" fmla="*/ 6858000 h 6858000"/>
              <a:gd name="connsiteX3" fmla="*/ 5164387 w 9123612"/>
              <a:gd name="connsiteY3" fmla="*/ 6858000 h 6858000"/>
              <a:gd name="connsiteX4" fmla="*/ 6604567 w 9123612"/>
              <a:gd name="connsiteY4" fmla="*/ 3511550 h 6858000"/>
              <a:gd name="connsiteX5" fmla="*/ 2069397 w 9123612"/>
              <a:gd name="connsiteY5" fmla="*/ 3511550 h 6858000"/>
              <a:gd name="connsiteX6" fmla="*/ 3559107 w 9123612"/>
              <a:gd name="connsiteY6" fmla="*/ 3511550 h 6858000"/>
              <a:gd name="connsiteX7" fmla="*/ 2118927 w 9123612"/>
              <a:gd name="connsiteY7" fmla="*/ 6858000 h 6858000"/>
              <a:gd name="connsiteX8" fmla="*/ 629217 w 9123612"/>
              <a:gd name="connsiteY8" fmla="*/ 6858000 h 6858000"/>
              <a:gd name="connsiteX9" fmla="*/ 2069397 w 9123612"/>
              <a:gd name="connsiteY9" fmla="*/ 3511550 h 6858000"/>
              <a:gd name="connsiteX10" fmla="*/ 8115867 w 9123612"/>
              <a:gd name="connsiteY10" fmla="*/ 0 h 6858000"/>
              <a:gd name="connsiteX11" fmla="*/ 9123612 w 9123612"/>
              <a:gd name="connsiteY11" fmla="*/ 0 h 6858000"/>
              <a:gd name="connsiteX12" fmla="*/ 9123612 w 9123612"/>
              <a:gd name="connsiteY12" fmla="*/ 3346450 h 6858000"/>
              <a:gd name="connsiteX13" fmla="*/ 6675687 w 9123612"/>
              <a:gd name="connsiteY13" fmla="*/ 3346450 h 6858000"/>
              <a:gd name="connsiteX14" fmla="*/ 8115867 w 9123612"/>
              <a:gd name="connsiteY14" fmla="*/ 0 h 6858000"/>
              <a:gd name="connsiteX15" fmla="*/ 5318057 w 9123612"/>
              <a:gd name="connsiteY15" fmla="*/ 0 h 6858000"/>
              <a:gd name="connsiteX16" fmla="*/ 7880917 w 9123612"/>
              <a:gd name="connsiteY16" fmla="*/ 0 h 6858000"/>
              <a:gd name="connsiteX17" fmla="*/ 4929437 w 9123612"/>
              <a:gd name="connsiteY17" fmla="*/ 6858000 h 6858000"/>
              <a:gd name="connsiteX18" fmla="*/ 2367847 w 9123612"/>
              <a:gd name="connsiteY18" fmla="*/ 6858000 h 6858000"/>
              <a:gd name="connsiteX19" fmla="*/ 5318057 w 9123612"/>
              <a:gd name="connsiteY19" fmla="*/ 0 h 6858000"/>
              <a:gd name="connsiteX20" fmla="*/ 3580697 w 9123612"/>
              <a:gd name="connsiteY20" fmla="*/ 0 h 6858000"/>
              <a:gd name="connsiteX21" fmla="*/ 5070407 w 9123612"/>
              <a:gd name="connsiteY21" fmla="*/ 0 h 6858000"/>
              <a:gd name="connsiteX22" fmla="*/ 3630227 w 9123612"/>
              <a:gd name="connsiteY22" fmla="*/ 3346450 h 6858000"/>
              <a:gd name="connsiteX23" fmla="*/ 2140517 w 9123612"/>
              <a:gd name="connsiteY23" fmla="*/ 3346450 h 6858000"/>
              <a:gd name="connsiteX24" fmla="*/ 3580697 w 9123612"/>
              <a:gd name="connsiteY24" fmla="*/ 0 h 6858000"/>
              <a:gd name="connsiteX25" fmla="*/ 154237 w 9123612"/>
              <a:gd name="connsiteY25" fmla="*/ 0 h 6858000"/>
              <a:gd name="connsiteX26" fmla="*/ 3349557 w 9123612"/>
              <a:gd name="connsiteY26" fmla="*/ 0 h 6858000"/>
              <a:gd name="connsiteX27" fmla="*/ 398077 w 9123612"/>
              <a:gd name="connsiteY27" fmla="*/ 6858000 h 6858000"/>
              <a:gd name="connsiteX28" fmla="*/ 0 w 9123612"/>
              <a:gd name="connsiteY28" fmla="*/ 6858000 h 6858000"/>
              <a:gd name="connsiteX29" fmla="*/ 154237 w 9123612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18625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18625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054197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054197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lnTo>
                  <a:pt x="6636589" y="351155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lnTo>
                  <a:pt x="2101419" y="351155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lnTo>
                  <a:pt x="8147889" y="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lnTo>
                  <a:pt x="5350079" y="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lnTo>
                  <a:pt x="3612719" y="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lnTo>
                  <a:pt x="29472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2" name="Рисунок 19">
            <a:extLst>
              <a:ext uri="{FF2B5EF4-FFF2-40B4-BE49-F238E27FC236}">
                <a16:creationId xmlns:a16="http://schemas.microsoft.com/office/drawing/2014/main" id="{A6B740BD-8499-412C-AE4E-A4AD7F73100E}"/>
              </a:ext>
            </a:extLst>
          </p:cNvPr>
          <p:cNvSpPr/>
          <p:nvPr/>
        </p:nvSpPr>
        <p:spPr>
          <a:xfrm>
            <a:off x="-10852" y="3369468"/>
            <a:ext cx="37224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noProof="0"/>
              <a:t> </a:t>
            </a:r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21" y="1096344"/>
            <a:ext cx="10510754" cy="2281355"/>
          </a:xfrm>
        </p:spPr>
        <p:txBody>
          <a:bodyPr rtlCol="0"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7" name="Текст 14">
            <a:extLst>
              <a:ext uri="{FF2B5EF4-FFF2-40B4-BE49-F238E27FC236}">
                <a16:creationId xmlns:a16="http://schemas.microsoft.com/office/drawing/2014/main" id="{A4843534-A750-4D01-BC62-26CD9AEA6A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0021" y="3773554"/>
            <a:ext cx="10090287" cy="1101897"/>
          </a:xfrm>
        </p:spPr>
        <p:txBody>
          <a:bodyPr rtlCol="0">
            <a:noAutofit/>
          </a:bodyPr>
          <a:lstStyle>
            <a:lvl1pPr marL="0" indent="0" algn="l">
              <a:buNone/>
              <a:defRPr sz="3500" b="0" i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Ключевая фраза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9" name="Текст 26">
            <a:extLst>
              <a:ext uri="{FF2B5EF4-FFF2-40B4-BE49-F238E27FC236}">
                <a16:creationId xmlns:a16="http://schemas.microsoft.com/office/drawing/2014/main" id="{F8E7B25A-0A4A-430B-903E-76193E2954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0021" y="5451784"/>
            <a:ext cx="4367531" cy="324417"/>
          </a:xfrm>
        </p:spPr>
        <p:txBody>
          <a:bodyPr rtlCol="0">
            <a:noAutofit/>
          </a:bodyPr>
          <a:lstStyle>
            <a:lvl1pPr marL="0" indent="0" algn="l" rtl="0">
              <a:buNone/>
              <a:defRPr sz="2200" b="1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20ГГ</a:t>
            </a:r>
          </a:p>
        </p:txBody>
      </p:sp>
      <p:sp>
        <p:nvSpPr>
          <p:cNvPr id="30" name="Текст 26">
            <a:extLst>
              <a:ext uri="{FF2B5EF4-FFF2-40B4-BE49-F238E27FC236}">
                <a16:creationId xmlns:a16="http://schemas.microsoft.com/office/drawing/2014/main" id="{B88F3A2A-BD60-4F82-8064-8B157AF4DD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0021" y="5105536"/>
            <a:ext cx="4367531" cy="324417"/>
          </a:xfrm>
        </p:spPr>
        <p:txBody>
          <a:bodyPr rtlCol="0">
            <a:noAutofit/>
          </a:bodyPr>
          <a:lstStyle>
            <a:lvl1pPr marL="0" indent="0" algn="l">
              <a:buNone/>
              <a:defRPr sz="22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Месяц</a:t>
            </a:r>
          </a:p>
        </p:txBody>
      </p:sp>
    </p:spTree>
    <p:extLst>
      <p:ext uri="{BB962C8B-B14F-4D97-AF65-F5344CB8AC3E}">
        <p14:creationId xmlns:p14="http://schemas.microsoft.com/office/powerpoint/2010/main" val="3768363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благодарственного текста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Рисунок 32">
            <a:extLst>
              <a:ext uri="{FF2B5EF4-FFF2-40B4-BE49-F238E27FC236}">
                <a16:creationId xmlns:a16="http://schemas.microsoft.com/office/drawing/2014/main" id="{88BA6D96-EFE3-4743-8FB5-544E9692D111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2" y="0"/>
            <a:ext cx="9155429" cy="6858000"/>
          </a:xfrm>
          <a:custGeom>
            <a:avLst/>
            <a:gdLst>
              <a:gd name="connsiteX0" fmla="*/ 5490209 w 9155429"/>
              <a:gd name="connsiteY0" fmla="*/ 3511550 h 6858000"/>
              <a:gd name="connsiteX1" fmla="*/ 6979919 w 9155429"/>
              <a:gd name="connsiteY1" fmla="*/ 3511550 h 6858000"/>
              <a:gd name="connsiteX2" fmla="*/ 5541009 w 9155429"/>
              <a:gd name="connsiteY2" fmla="*/ 6858000 h 6858000"/>
              <a:gd name="connsiteX3" fmla="*/ 4050029 w 9155429"/>
              <a:gd name="connsiteY3" fmla="*/ 6858000 h 6858000"/>
              <a:gd name="connsiteX4" fmla="*/ 0 w 9155429"/>
              <a:gd name="connsiteY4" fmla="*/ 3511550 h 6858000"/>
              <a:gd name="connsiteX5" fmla="*/ 2444750 w 9155429"/>
              <a:gd name="connsiteY5" fmla="*/ 3511550 h 6858000"/>
              <a:gd name="connsiteX6" fmla="*/ 1004570 w 9155429"/>
              <a:gd name="connsiteY6" fmla="*/ 6858000 h 6858000"/>
              <a:gd name="connsiteX7" fmla="*/ 0 w 9155429"/>
              <a:gd name="connsiteY7" fmla="*/ 6858000 h 6858000"/>
              <a:gd name="connsiteX8" fmla="*/ 7001509 w 9155429"/>
              <a:gd name="connsiteY8" fmla="*/ 1 h 6858000"/>
              <a:gd name="connsiteX9" fmla="*/ 8491219 w 9155429"/>
              <a:gd name="connsiteY9" fmla="*/ 1 h 6858000"/>
              <a:gd name="connsiteX10" fmla="*/ 7051039 w 9155429"/>
              <a:gd name="connsiteY10" fmla="*/ 3346450 h 6858000"/>
              <a:gd name="connsiteX11" fmla="*/ 5561329 w 9155429"/>
              <a:gd name="connsiteY11" fmla="*/ 3346450 h 6858000"/>
              <a:gd name="connsiteX12" fmla="*/ 8722359 w 9155429"/>
              <a:gd name="connsiteY12" fmla="*/ 0 h 6858000"/>
              <a:gd name="connsiteX13" fmla="*/ 9155429 w 9155429"/>
              <a:gd name="connsiteY13" fmla="*/ 0 h 6858000"/>
              <a:gd name="connsiteX14" fmla="*/ 6203949 w 9155429"/>
              <a:gd name="connsiteY14" fmla="*/ 6858000 h 6858000"/>
              <a:gd name="connsiteX15" fmla="*/ 5772149 w 9155429"/>
              <a:gd name="connsiteY15" fmla="*/ 6858000 h 6858000"/>
              <a:gd name="connsiteX16" fmla="*/ 4190999 w 9155429"/>
              <a:gd name="connsiteY16" fmla="*/ 0 h 6858000"/>
              <a:gd name="connsiteX17" fmla="*/ 6753859 w 9155429"/>
              <a:gd name="connsiteY17" fmla="*/ 0 h 6858000"/>
              <a:gd name="connsiteX18" fmla="*/ 3802379 w 9155429"/>
              <a:gd name="connsiteY18" fmla="*/ 6858000 h 6858000"/>
              <a:gd name="connsiteX19" fmla="*/ 1239520 w 9155429"/>
              <a:gd name="connsiteY19" fmla="*/ 6858000 h 6858000"/>
              <a:gd name="connsiteX20" fmla="*/ 0 w 9155429"/>
              <a:gd name="connsiteY20" fmla="*/ 0 h 6858000"/>
              <a:gd name="connsiteX21" fmla="*/ 3956050 w 9155429"/>
              <a:gd name="connsiteY21" fmla="*/ 0 h 6858000"/>
              <a:gd name="connsiteX22" fmla="*/ 2515869 w 9155429"/>
              <a:gd name="connsiteY22" fmla="*/ 3346450 h 6858000"/>
              <a:gd name="connsiteX23" fmla="*/ 0 w 9155429"/>
              <a:gd name="connsiteY23" fmla="*/ 33464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55429" h="6858000">
                <a:moveTo>
                  <a:pt x="5490209" y="3511550"/>
                </a:moveTo>
                <a:lnTo>
                  <a:pt x="6979919" y="3511550"/>
                </a:lnTo>
                <a:lnTo>
                  <a:pt x="5541009" y="6858000"/>
                </a:lnTo>
                <a:lnTo>
                  <a:pt x="4050029" y="6858000"/>
                </a:lnTo>
                <a:close/>
                <a:moveTo>
                  <a:pt x="0" y="3511550"/>
                </a:moveTo>
                <a:lnTo>
                  <a:pt x="2444750" y="3511550"/>
                </a:lnTo>
                <a:lnTo>
                  <a:pt x="1004570" y="6858000"/>
                </a:lnTo>
                <a:lnTo>
                  <a:pt x="0" y="6858000"/>
                </a:lnTo>
                <a:close/>
                <a:moveTo>
                  <a:pt x="7001509" y="1"/>
                </a:moveTo>
                <a:lnTo>
                  <a:pt x="8491219" y="1"/>
                </a:lnTo>
                <a:lnTo>
                  <a:pt x="7051039" y="3346450"/>
                </a:lnTo>
                <a:lnTo>
                  <a:pt x="5561329" y="3346450"/>
                </a:lnTo>
                <a:close/>
                <a:moveTo>
                  <a:pt x="8722359" y="0"/>
                </a:moveTo>
                <a:lnTo>
                  <a:pt x="9155429" y="0"/>
                </a:lnTo>
                <a:lnTo>
                  <a:pt x="6203949" y="6858000"/>
                </a:lnTo>
                <a:lnTo>
                  <a:pt x="5772149" y="6858000"/>
                </a:lnTo>
                <a:close/>
                <a:moveTo>
                  <a:pt x="4190999" y="0"/>
                </a:moveTo>
                <a:lnTo>
                  <a:pt x="6753859" y="0"/>
                </a:lnTo>
                <a:lnTo>
                  <a:pt x="3802379" y="6858000"/>
                </a:lnTo>
                <a:lnTo>
                  <a:pt x="1239520" y="6858000"/>
                </a:lnTo>
                <a:close/>
                <a:moveTo>
                  <a:pt x="0" y="0"/>
                </a:moveTo>
                <a:lnTo>
                  <a:pt x="3956050" y="0"/>
                </a:lnTo>
                <a:lnTo>
                  <a:pt x="2515869" y="3346450"/>
                </a:lnTo>
                <a:lnTo>
                  <a:pt x="0" y="334645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4" name="Рисунок 19">
            <a:extLst>
              <a:ext uri="{FF2B5EF4-FFF2-40B4-BE49-F238E27FC236}">
                <a16:creationId xmlns:a16="http://schemas.microsoft.com/office/drawing/2014/main" id="{97347B99-304D-468D-B6F0-9D59E6077A64}"/>
              </a:ext>
            </a:extLst>
          </p:cNvPr>
          <p:cNvSpPr/>
          <p:nvPr userDrawn="1"/>
        </p:nvSpPr>
        <p:spPr>
          <a:xfrm flipH="1">
            <a:off x="9004387" y="3285679"/>
            <a:ext cx="3191256" cy="146304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noProof="0"/>
              <a:t> 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BB615286-AF88-4751-9BF6-3F030092F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2372" y="973512"/>
            <a:ext cx="4183939" cy="2281355"/>
          </a:xfrm>
        </p:spPr>
        <p:txBody>
          <a:bodyPr rtlCol="0">
            <a:noAutofit/>
          </a:bodyPr>
          <a:lstStyle>
            <a:lvl1pPr algn="r">
              <a:defRPr sz="7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БЛАГОДАРИМ</a:t>
            </a:r>
            <a:br>
              <a:rPr lang="ru-RU" noProof="0"/>
            </a:br>
            <a:r>
              <a:rPr lang="ru-RU" noProof="0"/>
              <a:t>ВАС!</a:t>
            </a:r>
          </a:p>
        </p:txBody>
      </p:sp>
      <p:sp>
        <p:nvSpPr>
          <p:cNvPr id="21" name="Текст 14">
            <a:extLst>
              <a:ext uri="{FF2B5EF4-FFF2-40B4-BE49-F238E27FC236}">
                <a16:creationId xmlns:a16="http://schemas.microsoft.com/office/drawing/2014/main" id="{5E15D97E-2723-48C3-B835-65DB0286DB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0540" y="3675708"/>
            <a:ext cx="3135771" cy="1101897"/>
          </a:xfrm>
        </p:spPr>
        <p:txBody>
          <a:bodyPr rtlCol="0">
            <a:noAutofit/>
          </a:bodyPr>
          <a:lstStyle>
            <a:lvl1pPr marL="0" indent="0" algn="r">
              <a:buNone/>
              <a:defRPr sz="3500" b="0" i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Иван</a:t>
            </a:r>
            <a:br>
              <a:rPr lang="ru-RU" noProof="0"/>
            </a:br>
            <a:r>
              <a:rPr lang="ru-RU" noProof="0"/>
              <a:t>Воронков</a:t>
            </a:r>
          </a:p>
        </p:txBody>
      </p:sp>
      <p:sp>
        <p:nvSpPr>
          <p:cNvPr id="25" name="Текст 26">
            <a:extLst>
              <a:ext uri="{FF2B5EF4-FFF2-40B4-BE49-F238E27FC236}">
                <a16:creationId xmlns:a16="http://schemas.microsoft.com/office/drawing/2014/main" id="{4D45CEBA-121A-426A-897A-9E3CDC5F5CC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08780" y="5019264"/>
            <a:ext cx="4367531" cy="474519"/>
          </a:xfrm>
        </p:spPr>
        <p:txBody>
          <a:bodyPr rtlCol="0">
            <a:noAutofit/>
          </a:bodyPr>
          <a:lstStyle>
            <a:lvl1pPr marL="0" indent="0" algn="r">
              <a:buNone/>
              <a:defRPr sz="22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678-555-0128</a:t>
            </a:r>
          </a:p>
        </p:txBody>
      </p:sp>
      <p:sp>
        <p:nvSpPr>
          <p:cNvPr id="28" name="Текст 26">
            <a:extLst>
              <a:ext uri="{FF2B5EF4-FFF2-40B4-BE49-F238E27FC236}">
                <a16:creationId xmlns:a16="http://schemas.microsoft.com/office/drawing/2014/main" id="{0767B0C7-7BD9-4BF1-8D3D-91DED23803E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08780" y="4805882"/>
            <a:ext cx="4367531" cy="288000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Телефон</a:t>
            </a:r>
          </a:p>
        </p:txBody>
      </p:sp>
      <p:sp>
        <p:nvSpPr>
          <p:cNvPr id="31" name="Текст 26">
            <a:extLst>
              <a:ext uri="{FF2B5EF4-FFF2-40B4-BE49-F238E27FC236}">
                <a16:creationId xmlns:a16="http://schemas.microsoft.com/office/drawing/2014/main" id="{26B74744-5435-47DD-B65F-16D8E7AC15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55755" y="5685822"/>
            <a:ext cx="5920556" cy="474519"/>
          </a:xfrm>
        </p:spPr>
        <p:txBody>
          <a:bodyPr rtlCol="0">
            <a:noAutofit/>
          </a:bodyPr>
          <a:lstStyle>
            <a:lvl1pPr marL="0" indent="0" algn="r">
              <a:buNone/>
              <a:defRPr sz="22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voronkov@example.com</a:t>
            </a:r>
          </a:p>
        </p:txBody>
      </p:sp>
      <p:sp>
        <p:nvSpPr>
          <p:cNvPr id="32" name="Текст 26">
            <a:extLst>
              <a:ext uri="{FF2B5EF4-FFF2-40B4-BE49-F238E27FC236}">
                <a16:creationId xmlns:a16="http://schemas.microsoft.com/office/drawing/2014/main" id="{20815411-0E43-4B6B-92C7-6E312091AB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08780" y="5466001"/>
            <a:ext cx="4367531" cy="288000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Эл. почта</a:t>
            </a:r>
          </a:p>
        </p:txBody>
      </p:sp>
    </p:spTree>
    <p:extLst>
      <p:ext uri="{BB962C8B-B14F-4D97-AF65-F5344CB8AC3E}">
        <p14:creationId xmlns:p14="http://schemas.microsoft.com/office/powerpoint/2010/main" val="2153193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8E43AF0D-28CB-4D3A-A944-CE3DCAAC5657}"/>
              </a:ext>
            </a:extLst>
          </p:cNvPr>
          <p:cNvSpPr/>
          <p:nvPr userDrawn="1"/>
        </p:nvSpPr>
        <p:spPr>
          <a:xfrm>
            <a:off x="3033191" y="0"/>
            <a:ext cx="9155634" cy="6858000"/>
          </a:xfrm>
          <a:custGeom>
            <a:avLst/>
            <a:gdLst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2101419 w 9155634"/>
              <a:gd name="connsiteY4" fmla="*/ 3511550 h 6858000"/>
              <a:gd name="connsiteX5" fmla="*/ 3591129 w 9155634"/>
              <a:gd name="connsiteY5" fmla="*/ 3511550 h 6858000"/>
              <a:gd name="connsiteX6" fmla="*/ 2150949 w 9155634"/>
              <a:gd name="connsiteY6" fmla="*/ 6858000 h 6858000"/>
              <a:gd name="connsiteX7" fmla="*/ 661239 w 9155634"/>
              <a:gd name="connsiteY7" fmla="*/ 6858000 h 6858000"/>
              <a:gd name="connsiteX8" fmla="*/ 8147889 w 9155634"/>
              <a:gd name="connsiteY8" fmla="*/ 0 h 6858000"/>
              <a:gd name="connsiteX9" fmla="*/ 9155634 w 9155634"/>
              <a:gd name="connsiteY9" fmla="*/ 0 h 6858000"/>
              <a:gd name="connsiteX10" fmla="*/ 9155634 w 9155634"/>
              <a:gd name="connsiteY10" fmla="*/ 3346450 h 6858000"/>
              <a:gd name="connsiteX11" fmla="*/ 6707709 w 9155634"/>
              <a:gd name="connsiteY11" fmla="*/ 3346450 h 6858000"/>
              <a:gd name="connsiteX12" fmla="*/ 5350079 w 9155634"/>
              <a:gd name="connsiteY12" fmla="*/ 0 h 6858000"/>
              <a:gd name="connsiteX13" fmla="*/ 7912939 w 9155634"/>
              <a:gd name="connsiteY13" fmla="*/ 0 h 6858000"/>
              <a:gd name="connsiteX14" fmla="*/ 4961459 w 9155634"/>
              <a:gd name="connsiteY14" fmla="*/ 6858000 h 6858000"/>
              <a:gd name="connsiteX15" fmla="*/ 2399869 w 9155634"/>
              <a:gd name="connsiteY15" fmla="*/ 6858000 h 6858000"/>
              <a:gd name="connsiteX16" fmla="*/ 3612719 w 9155634"/>
              <a:gd name="connsiteY16" fmla="*/ 0 h 6858000"/>
              <a:gd name="connsiteX17" fmla="*/ 5102429 w 9155634"/>
              <a:gd name="connsiteY17" fmla="*/ 0 h 6858000"/>
              <a:gd name="connsiteX18" fmla="*/ 3662249 w 9155634"/>
              <a:gd name="connsiteY18" fmla="*/ 3346450 h 6858000"/>
              <a:gd name="connsiteX19" fmla="*/ 2172539 w 9155634"/>
              <a:gd name="connsiteY19" fmla="*/ 3346450 h 6858000"/>
              <a:gd name="connsiteX20" fmla="*/ 2947249 w 9155634"/>
              <a:gd name="connsiteY20" fmla="*/ 0 h 6858000"/>
              <a:gd name="connsiteX21" fmla="*/ 3381579 w 9155634"/>
              <a:gd name="connsiteY21" fmla="*/ 0 h 6858000"/>
              <a:gd name="connsiteX22" fmla="*/ 430099 w 9155634"/>
              <a:gd name="connsiteY22" fmla="*/ 6858000 h 6858000"/>
              <a:gd name="connsiteX23" fmla="*/ 0 w 9155634"/>
              <a:gd name="connsiteY2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22" name="Рисунок 19">
            <a:extLst>
              <a:ext uri="{FF2B5EF4-FFF2-40B4-BE49-F238E27FC236}">
                <a16:creationId xmlns:a16="http://schemas.microsoft.com/office/drawing/2014/main" id="{A6B740BD-8499-412C-AE4E-A4AD7F73100E}"/>
              </a:ext>
            </a:extLst>
          </p:cNvPr>
          <p:cNvSpPr/>
          <p:nvPr/>
        </p:nvSpPr>
        <p:spPr>
          <a:xfrm>
            <a:off x="-10852" y="3369468"/>
            <a:ext cx="37224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noProof="0"/>
              <a:t> </a:t>
            </a:r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21" y="1096344"/>
            <a:ext cx="10510754" cy="2281355"/>
          </a:xfrm>
        </p:spPr>
        <p:txBody>
          <a:bodyPr rtlCol="0"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8046DF3F-8EBA-4583-9F19-45C979FDAB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021" y="3773554"/>
            <a:ext cx="10090287" cy="110189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3500" b="0" i="0"/>
            </a:lvl1pPr>
          </a:lstStyle>
          <a:p>
            <a:pPr marL="228600" lvl="0" indent="-228600"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46741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982713AA-FAF7-4D64-AB9D-53ACFDBF8B5B}"/>
              </a:ext>
            </a:extLst>
          </p:cNvPr>
          <p:cNvSpPr/>
          <p:nvPr userDrawn="1"/>
        </p:nvSpPr>
        <p:spPr>
          <a:xfrm>
            <a:off x="-1" y="172278"/>
            <a:ext cx="12192000" cy="6559826"/>
          </a:xfrm>
          <a:custGeom>
            <a:avLst/>
            <a:gdLst>
              <a:gd name="connsiteX0" fmla="*/ 5864259 w 12192000"/>
              <a:gd name="connsiteY0" fmla="*/ 2854132 h 6559826"/>
              <a:gd name="connsiteX1" fmla="*/ 5864259 w 12192000"/>
              <a:gd name="connsiteY1" fmla="*/ 5342062 h 6559826"/>
              <a:gd name="connsiteX2" fmla="*/ 6907 w 12192000"/>
              <a:gd name="connsiteY2" fmla="*/ 6559826 h 6559826"/>
              <a:gd name="connsiteX3" fmla="*/ 0 w 12192000"/>
              <a:gd name="connsiteY3" fmla="*/ 6559826 h 6559826"/>
              <a:gd name="connsiteX4" fmla="*/ 0 w 12192000"/>
              <a:gd name="connsiteY4" fmla="*/ 4073332 h 6559826"/>
              <a:gd name="connsiteX5" fmla="*/ 12192000 w 12192000"/>
              <a:gd name="connsiteY5" fmla="*/ 2685378 h 6559826"/>
              <a:gd name="connsiteX6" fmla="*/ 12192000 w 12192000"/>
              <a:gd name="connsiteY6" fmla="*/ 5173308 h 6559826"/>
              <a:gd name="connsiteX7" fmla="*/ 6104805 w 12192000"/>
              <a:gd name="connsiteY7" fmla="*/ 6429182 h 6559826"/>
              <a:gd name="connsiteX8" fmla="*/ 6104805 w 12192000"/>
              <a:gd name="connsiteY8" fmla="*/ 3941252 h 6559826"/>
              <a:gd name="connsiteX9" fmla="*/ 11991762 w 12192000"/>
              <a:gd name="connsiteY9" fmla="*/ 0 h 6559826"/>
              <a:gd name="connsiteX10" fmla="*/ 12192000 w 12192000"/>
              <a:gd name="connsiteY10" fmla="*/ 0 h 6559826"/>
              <a:gd name="connsiteX11" fmla="*/ 12192000 w 12192000"/>
              <a:gd name="connsiteY11" fmla="*/ 2446611 h 6559826"/>
              <a:gd name="connsiteX12" fmla="*/ 6104805 w 12192000"/>
              <a:gd name="connsiteY12" fmla="*/ 3701222 h 6559826"/>
              <a:gd name="connsiteX13" fmla="*/ 6104805 w 12192000"/>
              <a:gd name="connsiteY13" fmla="*/ 1214562 h 655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559826">
                <a:moveTo>
                  <a:pt x="5864259" y="2854132"/>
                </a:moveTo>
                <a:lnTo>
                  <a:pt x="5864259" y="5342062"/>
                </a:lnTo>
                <a:lnTo>
                  <a:pt x="6907" y="6559826"/>
                </a:lnTo>
                <a:lnTo>
                  <a:pt x="0" y="6559826"/>
                </a:lnTo>
                <a:lnTo>
                  <a:pt x="0" y="4073332"/>
                </a:lnTo>
                <a:close/>
                <a:moveTo>
                  <a:pt x="12192000" y="2685378"/>
                </a:moveTo>
                <a:lnTo>
                  <a:pt x="12192000" y="5173308"/>
                </a:lnTo>
                <a:lnTo>
                  <a:pt x="6104805" y="6429182"/>
                </a:lnTo>
                <a:lnTo>
                  <a:pt x="6104805" y="3941252"/>
                </a:lnTo>
                <a:close/>
                <a:moveTo>
                  <a:pt x="11991762" y="0"/>
                </a:moveTo>
                <a:lnTo>
                  <a:pt x="12192000" y="0"/>
                </a:lnTo>
                <a:lnTo>
                  <a:pt x="12192000" y="2446611"/>
                </a:lnTo>
                <a:lnTo>
                  <a:pt x="6104805" y="3701222"/>
                </a:lnTo>
                <a:lnTo>
                  <a:pt x="6104805" y="1214562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5" name="Рисунок 4">
            <a:extLst>
              <a:ext uri="{FF2B5EF4-FFF2-40B4-BE49-F238E27FC236}">
                <a16:creationId xmlns:a16="http://schemas.microsoft.com/office/drawing/2014/main" id="{2095D1D4-8CA3-4CA3-825D-088EDB51A8AE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7" name="Рисунок 15">
            <a:extLst>
              <a:ext uri="{FF2B5EF4-FFF2-40B4-BE49-F238E27FC236}">
                <a16:creationId xmlns:a16="http://schemas.microsoft.com/office/drawing/2014/main" id="{2DB5E70B-ECC9-4800-9DC0-5897EF3F16AB}"/>
              </a:ext>
            </a:extLst>
          </p:cNvPr>
          <p:cNvSpPr/>
          <p:nvPr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A3B87DE7-6A4B-4A0E-8622-C9BA93F0B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2225393"/>
            <a:ext cx="5110693" cy="78263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0"/>
            </a:lvl1pPr>
          </a:lstStyle>
          <a:p>
            <a:pPr marL="228600" lvl="0" indent="-22860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72388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4" name="Рисунок 15">
            <a:extLst>
              <a:ext uri="{FF2B5EF4-FFF2-40B4-BE49-F238E27FC236}">
                <a16:creationId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83799919-7F2B-44B7-BF0B-B0CE733AC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7755"/>
            <a:ext cx="10515600" cy="3899207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31123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типа содержим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4" name="Рисунок 15">
            <a:extLst>
              <a:ext uri="{FF2B5EF4-FFF2-40B4-BE49-F238E27FC236}">
                <a16:creationId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5460D6CB-9BA0-4BA9-9CF5-9D21E9F570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77755"/>
            <a:ext cx="5181600" cy="3899207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6" name="Объект 3">
            <a:extLst>
              <a:ext uri="{FF2B5EF4-FFF2-40B4-BE49-F238E27FC236}">
                <a16:creationId xmlns:a16="http://schemas.microsoft.com/office/drawing/2014/main" id="{EB0DDB5D-8949-4E45-A7CD-0402580BB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77755"/>
            <a:ext cx="5181600" cy="3899208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70607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4" name="Рисунок 15">
            <a:extLst>
              <a:ext uri="{FF2B5EF4-FFF2-40B4-BE49-F238E27FC236}">
                <a16:creationId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5" name="Текст 2">
            <a:extLst>
              <a:ext uri="{FF2B5EF4-FFF2-40B4-BE49-F238E27FC236}">
                <a16:creationId xmlns:a16="http://schemas.microsoft.com/office/drawing/2014/main" id="{82C817C4-D92F-4269-B22D-5C2E52241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68513"/>
            <a:ext cx="5157787" cy="436562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6" name="Объект 3">
            <a:extLst>
              <a:ext uri="{FF2B5EF4-FFF2-40B4-BE49-F238E27FC236}">
                <a16:creationId xmlns:a16="http://schemas.microsoft.com/office/drawing/2014/main" id="{C61514A7-2DEE-47E3-BCB4-FB81E9981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3455C9D3-0938-4236-8E64-BBF582FCD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68511"/>
            <a:ext cx="5183188" cy="436563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Объект 5">
            <a:extLst>
              <a:ext uri="{FF2B5EF4-FFF2-40B4-BE49-F238E27FC236}">
                <a16:creationId xmlns:a16="http://schemas.microsoft.com/office/drawing/2014/main" id="{7331E254-1410-4989-81DE-84B684ACC7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1810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68ABD79-6AF5-4911-BEC2-A492F3ECD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45096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8" name="Текст 3">
            <a:extLst>
              <a:ext uri="{FF2B5EF4-FFF2-40B4-BE49-F238E27FC236}">
                <a16:creationId xmlns:a16="http://schemas.microsoft.com/office/drawing/2014/main" id="{6489A680-EBE7-45A3-B520-2C50F59C7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6148"/>
            <a:ext cx="3932237" cy="370284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9" name="Объект 2">
            <a:extLst>
              <a:ext uri="{FF2B5EF4-FFF2-40B4-BE49-F238E27FC236}">
                <a16:creationId xmlns:a16="http://schemas.microsoft.com/office/drawing/2014/main" id="{202EEB9F-D255-46E9-AFBB-FCC4D93BE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0" name="Рисунок 15">
            <a:extLst>
              <a:ext uri="{FF2B5EF4-FFF2-40B4-BE49-F238E27FC236}">
                <a16:creationId xmlns:a16="http://schemas.microsoft.com/office/drawing/2014/main" id="{4F729341-632E-4151-9863-D40D91A16F84}"/>
              </a:ext>
            </a:extLst>
          </p:cNvPr>
          <p:cNvSpPr/>
          <p:nvPr userDrawn="1"/>
        </p:nvSpPr>
        <p:spPr>
          <a:xfrm>
            <a:off x="-11174" y="1947672"/>
            <a:ext cx="493776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94843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6" name="Рисунок 4">
            <a:extLst>
              <a:ext uri="{FF2B5EF4-FFF2-40B4-BE49-F238E27FC236}">
                <a16:creationId xmlns:a16="http://schemas.microsoft.com/office/drawing/2014/main" id="{7D57D3C0-DF85-4866-AC4B-ED6A0F6963A5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Рисунок 15">
            <a:extLst>
              <a:ext uri="{FF2B5EF4-FFF2-40B4-BE49-F238E27FC236}">
                <a16:creationId xmlns:a16="http://schemas.microsoft.com/office/drawing/2014/main" id="{FA387E18-8CE1-1648-81B1-6F1A0F183C30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4469CAF-CD13-4CCC-9569-14C8070AB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80744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6D4C583-322D-4347-807F-F6D6AF885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30500"/>
            <a:ext cx="3932237" cy="37384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id="{F138DBAD-2265-4E62-AB5B-F66A60D53F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9738" y="0"/>
            <a:ext cx="6103620" cy="6857999"/>
          </a:xfrm>
          <a:custGeom>
            <a:avLst/>
            <a:gdLst>
              <a:gd name="connsiteX0" fmla="*/ 3914141 w 6103620"/>
              <a:gd name="connsiteY0" fmla="*/ 914400 h 6857999"/>
              <a:gd name="connsiteX1" fmla="*/ 6103620 w 6103620"/>
              <a:gd name="connsiteY1" fmla="*/ 914400 h 6857999"/>
              <a:gd name="connsiteX2" fmla="*/ 6103620 w 6103620"/>
              <a:gd name="connsiteY2" fmla="*/ 914404 h 6857999"/>
              <a:gd name="connsiteX3" fmla="*/ 4339591 w 6103620"/>
              <a:gd name="connsiteY3" fmla="*/ 6857999 h 6857999"/>
              <a:gd name="connsiteX4" fmla="*/ 2150113 w 6103620"/>
              <a:gd name="connsiteY4" fmla="*/ 6857999 h 6857999"/>
              <a:gd name="connsiteX5" fmla="*/ 1769111 w 6103620"/>
              <a:gd name="connsiteY5" fmla="*/ 0 h 6857999"/>
              <a:gd name="connsiteX6" fmla="*/ 3958591 w 6103620"/>
              <a:gd name="connsiteY6" fmla="*/ 0 h 6857999"/>
              <a:gd name="connsiteX7" fmla="*/ 2189480 w 6103620"/>
              <a:gd name="connsiteY7" fmla="*/ 5943601 h 6857999"/>
              <a:gd name="connsiteX8" fmla="*/ 0 w 6103620"/>
              <a:gd name="connsiteY8" fmla="*/ 594360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3620" h="6857999">
                <a:moveTo>
                  <a:pt x="3914141" y="914400"/>
                </a:moveTo>
                <a:lnTo>
                  <a:pt x="6103620" y="914400"/>
                </a:lnTo>
                <a:lnTo>
                  <a:pt x="6103620" y="914404"/>
                </a:lnTo>
                <a:lnTo>
                  <a:pt x="4339591" y="6857999"/>
                </a:lnTo>
                <a:lnTo>
                  <a:pt x="2150113" y="6857999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76681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D7B9076-7693-4C5F-8305-D5529FF80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ПУСТОЙ СЛАЙД</a:t>
            </a:r>
          </a:p>
        </p:txBody>
      </p:sp>
      <p:sp>
        <p:nvSpPr>
          <p:cNvPr id="14" name="Рисунок 15">
            <a:extLst>
              <a:ext uri="{FF2B5EF4-FFF2-40B4-BE49-F238E27FC236}">
                <a16:creationId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183200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52266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Рисунок 38">
            <a:extLst>
              <a:ext uri="{FF2B5EF4-FFF2-40B4-BE49-F238E27FC236}">
                <a16:creationId xmlns:a16="http://schemas.microsoft.com/office/drawing/2014/main" id="{61FE90B3-361E-4150-BE53-368ADEA27D7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130966"/>
            <a:ext cx="12192000" cy="6602574"/>
          </a:xfrm>
          <a:custGeom>
            <a:avLst/>
            <a:gdLst>
              <a:gd name="connsiteX0" fmla="*/ 5864259 w 12192000"/>
              <a:gd name="connsiteY0" fmla="*/ 2895444 h 6602574"/>
              <a:gd name="connsiteX1" fmla="*/ 5864259 w 12192000"/>
              <a:gd name="connsiteY1" fmla="*/ 5383374 h 6602574"/>
              <a:gd name="connsiteX2" fmla="*/ 0 w 12192000"/>
              <a:gd name="connsiteY2" fmla="*/ 6602574 h 6602574"/>
              <a:gd name="connsiteX3" fmla="*/ 0 w 12192000"/>
              <a:gd name="connsiteY3" fmla="*/ 4114644 h 6602574"/>
              <a:gd name="connsiteX4" fmla="*/ 12192000 w 12192000"/>
              <a:gd name="connsiteY4" fmla="*/ 2726690 h 6602574"/>
              <a:gd name="connsiteX5" fmla="*/ 12192000 w 12192000"/>
              <a:gd name="connsiteY5" fmla="*/ 5214620 h 6602574"/>
              <a:gd name="connsiteX6" fmla="*/ 6104805 w 12192000"/>
              <a:gd name="connsiteY6" fmla="*/ 6470494 h 6602574"/>
              <a:gd name="connsiteX7" fmla="*/ 6104805 w 12192000"/>
              <a:gd name="connsiteY7" fmla="*/ 3982564 h 6602574"/>
              <a:gd name="connsiteX8" fmla="*/ 12192000 w 12192000"/>
              <a:gd name="connsiteY8" fmla="*/ 0 h 6602574"/>
              <a:gd name="connsiteX9" fmla="*/ 12192000 w 12192000"/>
              <a:gd name="connsiteY9" fmla="*/ 2487923 h 6602574"/>
              <a:gd name="connsiteX10" fmla="*/ 6104805 w 12192000"/>
              <a:gd name="connsiteY10" fmla="*/ 3742534 h 6602574"/>
              <a:gd name="connsiteX11" fmla="*/ 6104805 w 12192000"/>
              <a:gd name="connsiteY11" fmla="*/ 1255874 h 66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602574">
                <a:moveTo>
                  <a:pt x="5864259" y="2895444"/>
                </a:moveTo>
                <a:lnTo>
                  <a:pt x="5864259" y="5383374"/>
                </a:lnTo>
                <a:lnTo>
                  <a:pt x="0" y="6602574"/>
                </a:lnTo>
                <a:lnTo>
                  <a:pt x="0" y="4114644"/>
                </a:lnTo>
                <a:close/>
                <a:moveTo>
                  <a:pt x="12192000" y="2726690"/>
                </a:moveTo>
                <a:lnTo>
                  <a:pt x="12192000" y="5214620"/>
                </a:lnTo>
                <a:lnTo>
                  <a:pt x="6104805" y="6470494"/>
                </a:lnTo>
                <a:lnTo>
                  <a:pt x="6104805" y="3982564"/>
                </a:lnTo>
                <a:close/>
                <a:moveTo>
                  <a:pt x="12192000" y="0"/>
                </a:moveTo>
                <a:lnTo>
                  <a:pt x="12192000" y="2487923"/>
                </a:lnTo>
                <a:lnTo>
                  <a:pt x="6104805" y="3742534"/>
                </a:lnTo>
                <a:lnTo>
                  <a:pt x="6104805" y="125587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5" name="Рисунок 4">
            <a:extLst>
              <a:ext uri="{FF2B5EF4-FFF2-40B4-BE49-F238E27FC236}">
                <a16:creationId xmlns:a16="http://schemas.microsoft.com/office/drawing/2014/main" id="{2095D1D4-8CA3-4CA3-825D-088EDB51A8AE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7" name="Рисунок 15">
            <a:extLst>
              <a:ext uri="{FF2B5EF4-FFF2-40B4-BE49-F238E27FC236}">
                <a16:creationId xmlns:a16="http://schemas.microsoft.com/office/drawing/2014/main" id="{2DB5E70B-ECC9-4800-9DC0-5897EF3F16AB}"/>
              </a:ext>
            </a:extLst>
          </p:cNvPr>
          <p:cNvSpPr/>
          <p:nvPr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Текст 17">
            <a:extLst>
              <a:ext uri="{FF2B5EF4-FFF2-40B4-BE49-F238E27FC236}">
                <a16:creationId xmlns:a16="http://schemas.microsoft.com/office/drawing/2014/main" id="{18AF4189-33DF-9B46-9624-C722FCE07D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2225392"/>
            <a:ext cx="4421856" cy="74904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234773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учную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Текст 21">
            <a:extLst>
              <a:ext uri="{FF2B5EF4-FFF2-40B4-BE49-F238E27FC236}">
                <a16:creationId xmlns:a16="http://schemas.microsoft.com/office/drawing/2014/main" id="{10000CCD-6AFF-4E65-8858-5502306E58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5578" y="1974209"/>
            <a:ext cx="882686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32" name="Текст 24">
            <a:extLst>
              <a:ext uri="{FF2B5EF4-FFF2-40B4-BE49-F238E27FC236}">
                <a16:creationId xmlns:a16="http://schemas.microsoft.com/office/drawing/2014/main" id="{D5D777E5-98F6-416A-8D23-3399269D85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42535" y="1998209"/>
            <a:ext cx="3103110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C979BADF-99B5-4C91-AAE5-FC2C4DBED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0642" y="1974209"/>
            <a:ext cx="882686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6706F6A2-1599-4D73-9288-3ECEACDDCA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77939" y="1998209"/>
            <a:ext cx="2243918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5" name="Текст 21">
            <a:extLst>
              <a:ext uri="{FF2B5EF4-FFF2-40B4-BE49-F238E27FC236}">
                <a16:creationId xmlns:a16="http://schemas.microsoft.com/office/drawing/2014/main" id="{BAE5E245-1702-4722-895D-0808BB0A86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06755" y="1991988"/>
            <a:ext cx="882686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6" name="Текст 24">
            <a:extLst>
              <a:ext uri="{FF2B5EF4-FFF2-40B4-BE49-F238E27FC236}">
                <a16:creationId xmlns:a16="http://schemas.microsoft.com/office/drawing/2014/main" id="{3701E665-3CED-413C-BAC6-CE003B1494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64052" y="2015988"/>
            <a:ext cx="2959116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7" name="Текст 24">
            <a:extLst>
              <a:ext uri="{FF2B5EF4-FFF2-40B4-BE49-F238E27FC236}">
                <a16:creationId xmlns:a16="http://schemas.microsoft.com/office/drawing/2014/main" id="{E01406B4-D44B-4D1E-91F3-D87541EAD4C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20059" y="2927531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9AAD5CF9-9A59-4C5F-8C29-B92AD601211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18684" y="2927531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9" name="Текст 24">
            <a:extLst>
              <a:ext uri="{FF2B5EF4-FFF2-40B4-BE49-F238E27FC236}">
                <a16:creationId xmlns:a16="http://schemas.microsoft.com/office/drawing/2014/main" id="{C6725172-65CC-4645-B23F-E77886468F3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3" y="2927531"/>
            <a:ext cx="2599197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0EA5E6CA-5C78-4B75-BA22-59750E7D450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76955" y="2925988"/>
            <a:ext cx="3726423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1" name="Текст 24">
            <a:extLst>
              <a:ext uri="{FF2B5EF4-FFF2-40B4-BE49-F238E27FC236}">
                <a16:creationId xmlns:a16="http://schemas.microsoft.com/office/drawing/2014/main" id="{E1C61752-F57C-4FBF-93F3-06F43CCA43C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84133" y="5751926"/>
            <a:ext cx="9623735" cy="47047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2" name="Текст 24">
            <a:extLst>
              <a:ext uri="{FF2B5EF4-FFF2-40B4-BE49-F238E27FC236}">
                <a16:creationId xmlns:a16="http://schemas.microsoft.com/office/drawing/2014/main" id="{E0232175-FB97-4039-8136-B9DD27441C0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794791" y="4893792"/>
            <a:ext cx="2599199" cy="615026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6E5262C3-0603-403F-AB36-FB4EB9FC7B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890713" y="4893792"/>
            <a:ext cx="3712665" cy="615026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4" name="Рисунок 12">
            <a:extLst>
              <a:ext uri="{FF2B5EF4-FFF2-40B4-BE49-F238E27FC236}">
                <a16:creationId xmlns:a16="http://schemas.microsoft.com/office/drawing/2014/main" id="{D2FBACFC-8B68-4A37-95A4-26BE5A23D759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1020058" y="3800404"/>
            <a:ext cx="3273552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6" name="Рисунок 12">
            <a:extLst>
              <a:ext uri="{FF2B5EF4-FFF2-40B4-BE49-F238E27FC236}">
                <a16:creationId xmlns:a16="http://schemas.microsoft.com/office/drawing/2014/main" id="{5A6A36C6-8489-4333-927A-141D8F98AE5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794792" y="3864572"/>
            <a:ext cx="2599199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7" name="Рисунок 9">
            <a:extLst>
              <a:ext uri="{FF2B5EF4-FFF2-40B4-BE49-F238E27FC236}">
                <a16:creationId xmlns:a16="http://schemas.microsoft.com/office/drawing/2014/main" id="{BB2DF986-C446-4302-9099-B1512AD5D8C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876955" y="3864572"/>
            <a:ext cx="2599200" cy="8964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BB58C539-3FDE-4755-BEB4-C953AA2926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41320"/>
            <a:ext cx="1050674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  <p:sp>
        <p:nvSpPr>
          <p:cNvPr id="23" name="Рисунок 15">
            <a:extLst>
              <a:ext uri="{FF2B5EF4-FFF2-40B4-BE49-F238E27FC236}">
                <a16:creationId xmlns:a16="http://schemas.microsoft.com/office/drawing/2014/main" id="{8EDA54DA-ED01-4416-96BF-C8968F4684B4}"/>
              </a:ext>
            </a:extLst>
          </p:cNvPr>
          <p:cNvSpPr/>
          <p:nvPr userDrawn="1"/>
        </p:nvSpPr>
        <p:spPr>
          <a:xfrm>
            <a:off x="-11173" y="1610268"/>
            <a:ext cx="9252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11389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и содержимое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9D8367A5-C050-47FB-A1BD-54CD13DE3A0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519738" y="0"/>
            <a:ext cx="6103621" cy="6858000"/>
          </a:xfrm>
          <a:custGeom>
            <a:avLst/>
            <a:gdLst>
              <a:gd name="connsiteX0" fmla="*/ 3914141 w 6103621"/>
              <a:gd name="connsiteY0" fmla="*/ 914400 h 6858000"/>
              <a:gd name="connsiteX1" fmla="*/ 6103621 w 6103621"/>
              <a:gd name="connsiteY1" fmla="*/ 914400 h 6858000"/>
              <a:gd name="connsiteX2" fmla="*/ 4339591 w 6103621"/>
              <a:gd name="connsiteY2" fmla="*/ 6858000 h 6858000"/>
              <a:gd name="connsiteX3" fmla="*/ 2150112 w 6103621"/>
              <a:gd name="connsiteY3" fmla="*/ 6858000 h 6858000"/>
              <a:gd name="connsiteX4" fmla="*/ 1769111 w 6103621"/>
              <a:gd name="connsiteY4" fmla="*/ 0 h 6858000"/>
              <a:gd name="connsiteX5" fmla="*/ 3958591 w 6103621"/>
              <a:gd name="connsiteY5" fmla="*/ 0 h 6858000"/>
              <a:gd name="connsiteX6" fmla="*/ 2189480 w 6103621"/>
              <a:gd name="connsiteY6" fmla="*/ 5943601 h 6858000"/>
              <a:gd name="connsiteX7" fmla="*/ 0 w 6103621"/>
              <a:gd name="connsiteY7" fmla="*/ 59436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3621" h="6858000">
                <a:moveTo>
                  <a:pt x="3914141" y="914400"/>
                </a:moveTo>
                <a:lnTo>
                  <a:pt x="6103621" y="914400"/>
                </a:lnTo>
                <a:lnTo>
                  <a:pt x="4339591" y="6858000"/>
                </a:lnTo>
                <a:lnTo>
                  <a:pt x="2150112" y="6858000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4" name="Текст 14">
            <a:extLst>
              <a:ext uri="{FF2B5EF4-FFF2-40B4-BE49-F238E27FC236}">
                <a16:creationId xmlns:a16="http://schemas.microsoft.com/office/drawing/2014/main" id="{302F0820-F94A-40EF-B3BE-26CD0CB551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4032" y="3074529"/>
            <a:ext cx="4421856" cy="2588637"/>
          </a:xfrm>
        </p:spPr>
        <p:txBody>
          <a:bodyPr lIns="0"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3528AEE-54AB-4366-9576-BBA1CE5F3A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2746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22" name="Текст 17">
            <a:extLst>
              <a:ext uri="{FF2B5EF4-FFF2-40B4-BE49-F238E27FC236}">
                <a16:creationId xmlns:a16="http://schemas.microsoft.com/office/drawing/2014/main" id="{A1867536-E941-4FED-8B68-2609143C2A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2225392"/>
            <a:ext cx="4421856" cy="74904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6" name="Рисунок 4">
            <a:extLst>
              <a:ext uri="{FF2B5EF4-FFF2-40B4-BE49-F238E27FC236}">
                <a16:creationId xmlns:a16="http://schemas.microsoft.com/office/drawing/2014/main" id="{7D57D3C0-DF85-4866-AC4B-ED6A0F6963A5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Рисунок 15">
            <a:extLst>
              <a:ext uri="{FF2B5EF4-FFF2-40B4-BE49-F238E27FC236}">
                <a16:creationId xmlns:a16="http://schemas.microsoft.com/office/drawing/2014/main" id="{FA387E18-8CE1-1648-81B1-6F1A0F183C30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721395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содержимы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Рисунок 21">
            <a:extLst>
              <a:ext uri="{FF2B5EF4-FFF2-40B4-BE49-F238E27FC236}">
                <a16:creationId xmlns:a16="http://schemas.microsoft.com/office/drawing/2014/main" id="{B2044CCF-605D-4D6E-A41D-D6AED53B223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404811"/>
            <a:ext cx="6108872" cy="5485128"/>
          </a:xfrm>
          <a:custGeom>
            <a:avLst/>
            <a:gdLst>
              <a:gd name="connsiteX0" fmla="*/ 0 w 6108872"/>
              <a:gd name="connsiteY0" fmla="*/ 2203471 h 5485128"/>
              <a:gd name="connsiteX1" fmla="*/ 6108872 w 6108872"/>
              <a:gd name="connsiteY1" fmla="*/ 3505695 h 5485128"/>
              <a:gd name="connsiteX2" fmla="*/ 6108872 w 6108872"/>
              <a:gd name="connsiteY2" fmla="*/ 5485128 h 5485128"/>
              <a:gd name="connsiteX3" fmla="*/ 0 w 6108872"/>
              <a:gd name="connsiteY3" fmla="*/ 4182903 h 5485128"/>
              <a:gd name="connsiteX4" fmla="*/ 0 w 6108872"/>
              <a:gd name="connsiteY4" fmla="*/ 0 h 5485128"/>
              <a:gd name="connsiteX5" fmla="*/ 6108872 w 6108872"/>
              <a:gd name="connsiteY5" fmla="*/ 1302225 h 5485128"/>
              <a:gd name="connsiteX6" fmla="*/ 6108872 w 6108872"/>
              <a:gd name="connsiteY6" fmla="*/ 3281657 h 5485128"/>
              <a:gd name="connsiteX7" fmla="*/ 0 w 6108872"/>
              <a:gd name="connsiteY7" fmla="*/ 1979432 h 5485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8872" h="5485128">
                <a:moveTo>
                  <a:pt x="0" y="2203471"/>
                </a:moveTo>
                <a:lnTo>
                  <a:pt x="6108872" y="3505695"/>
                </a:lnTo>
                <a:lnTo>
                  <a:pt x="6108872" y="5485128"/>
                </a:lnTo>
                <a:lnTo>
                  <a:pt x="0" y="4182903"/>
                </a:lnTo>
                <a:close/>
                <a:moveTo>
                  <a:pt x="0" y="0"/>
                </a:moveTo>
                <a:lnTo>
                  <a:pt x="6108872" y="1302225"/>
                </a:lnTo>
                <a:lnTo>
                  <a:pt x="6108872" y="3281657"/>
                </a:lnTo>
                <a:lnTo>
                  <a:pt x="0" y="19794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6" name="Текст 14">
            <a:extLst>
              <a:ext uri="{FF2B5EF4-FFF2-40B4-BE49-F238E27FC236}">
                <a16:creationId xmlns:a16="http://schemas.microsoft.com/office/drawing/2014/main" id="{E7F180F3-53B1-4A31-82A4-E6F9B5D8D8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81205" y="3090572"/>
            <a:ext cx="4421857" cy="2588637"/>
          </a:xfrm>
        </p:spPr>
        <p:txBody>
          <a:bodyPr lIns="0"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BD523330-9E96-4C6E-B5A4-6B543D365F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1206" y="1046140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id="{1A08F6B3-0ADA-4ECF-8D25-7DFE4A3641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81206" y="2241515"/>
            <a:ext cx="4421856" cy="74904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9" name="Рисунок 15">
            <a:extLst>
              <a:ext uri="{FF2B5EF4-FFF2-40B4-BE49-F238E27FC236}">
                <a16:creationId xmlns:a16="http://schemas.microsoft.com/office/drawing/2014/main" id="{5CCECBFE-3C2B-4492-BCDA-1EFEB5E3E092}"/>
              </a:ext>
            </a:extLst>
          </p:cNvPr>
          <p:cNvSpPr/>
          <p:nvPr userDrawn="1"/>
        </p:nvSpPr>
        <p:spPr>
          <a:xfrm flipH="1">
            <a:off x="6980920" y="1947672"/>
            <a:ext cx="5220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:a16="http://schemas.microsoft.com/office/drawing/2014/main" id="{3441B044-38F8-49ED-845B-5D926C811447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99193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для двух раздел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Рисунок 1">
            <a:extLst>
              <a:ext uri="{FF2B5EF4-FFF2-40B4-BE49-F238E27FC236}">
                <a16:creationId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03373955-AB5B-4186-8098-9DBA0AB265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031" y="2993041"/>
            <a:ext cx="4365625" cy="454353"/>
          </a:xfrm>
        </p:spPr>
        <p:txBody>
          <a:bodyPr rtlCol="0">
            <a:noAutofit/>
          </a:bodyPr>
          <a:lstStyle>
            <a:lvl1pPr marL="0" indent="0">
              <a:buNone/>
              <a:defRPr sz="27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23A3472E-32B4-4CAD-B5D0-420AA3FB4CE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627120" y="2993041"/>
            <a:ext cx="4365625" cy="454353"/>
          </a:xfrm>
        </p:spPr>
        <p:txBody>
          <a:bodyPr rtlCol="0">
            <a:noAutofit/>
          </a:bodyPr>
          <a:lstStyle>
            <a:lvl1pPr marL="0" indent="0">
              <a:buNone/>
              <a:defRPr sz="27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Название раздела 2</a:t>
            </a:r>
          </a:p>
        </p:txBody>
      </p:sp>
      <p:sp>
        <p:nvSpPr>
          <p:cNvPr id="11" name="Текст 26">
            <a:extLst>
              <a:ext uri="{FF2B5EF4-FFF2-40B4-BE49-F238E27FC236}">
                <a16:creationId xmlns:a16="http://schemas.microsoft.com/office/drawing/2014/main" id="{1AEED068-3EA0-4BF4-875C-02473E9EB0C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4032" y="3563411"/>
            <a:ext cx="4365625" cy="2333625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2" name="Текст 26">
            <a:extLst>
              <a:ext uri="{FF2B5EF4-FFF2-40B4-BE49-F238E27FC236}">
                <a16:creationId xmlns:a16="http://schemas.microsoft.com/office/drawing/2014/main" id="{3590B9DA-A2DF-4AE1-9A98-C7B84F48C3A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27121" y="3563411"/>
            <a:ext cx="4365625" cy="2333625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9" name="Рисунок 4">
            <a:extLst>
              <a:ext uri="{FF2B5EF4-FFF2-40B4-BE49-F238E27FC236}">
                <a16:creationId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9845E736-FB54-4B3D-821B-60C0AB9E1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21" name="Текст 17">
            <a:extLst>
              <a:ext uri="{FF2B5EF4-FFF2-40B4-BE49-F238E27FC236}">
                <a16:creationId xmlns:a16="http://schemas.microsoft.com/office/drawing/2014/main" id="{AFF98BA6-47F6-4796-B970-98EE605E81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2221992"/>
            <a:ext cx="10218713" cy="665713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Рисунок 15">
            <a:extLst>
              <a:ext uri="{FF2B5EF4-FFF2-40B4-BE49-F238E27FC236}">
                <a16:creationId xmlns:a16="http://schemas.microsoft.com/office/drawing/2014/main" id="{5E78F6F2-1702-E74A-86B2-0C42A30F3378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5037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Рисунок 1">
            <a:extLst>
              <a:ext uri="{FF2B5EF4-FFF2-40B4-BE49-F238E27FC236}">
                <a16:creationId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-12700" y="-12700"/>
            <a:ext cx="12217400" cy="6883400"/>
            <a:chOff x="-12700" y="-12700"/>
            <a:chExt cx="12217400" cy="6883400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7" name="Полилиния: Фигура 16">
              <a:extLst>
                <a:ext uri="{FF2B5EF4-FFF2-40B4-BE49-F238E27FC236}">
                  <a16:creationId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542021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9" name="Рисунок 4">
            <a:extLst>
              <a:ext uri="{FF2B5EF4-FFF2-40B4-BE49-F238E27FC236}">
                <a16:creationId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Диаграмма 18">
            <a:extLst>
              <a:ext uri="{FF2B5EF4-FFF2-40B4-BE49-F238E27FC236}">
                <a16:creationId xmlns:a16="http://schemas.microsoft.com/office/drawing/2014/main" id="{68B512F2-EA3E-483F-B5D4-29DFD6C37B36}"/>
              </a:ext>
            </a:extLst>
          </p:cNvPr>
          <p:cNvSpPr>
            <a:spLocks noGrp="1"/>
          </p:cNvSpPr>
          <p:nvPr>
            <p:ph type="chart" sz="quarter" idx="32" hasCustomPrompt="1"/>
          </p:nvPr>
        </p:nvSpPr>
        <p:spPr>
          <a:xfrm>
            <a:off x="6096001" y="1246188"/>
            <a:ext cx="5170034" cy="4365625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AD58E79F-20BB-644D-8C49-25B57E347D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317173"/>
            <a:ext cx="2825496" cy="1524185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</a:t>
            </a:r>
            <a:br>
              <a:rPr lang="ru-RU" noProof="0"/>
            </a:br>
            <a:r>
              <a:rPr lang="ru-RU" noProof="0"/>
              <a:t>ДИАГРАММОЙ</a:t>
            </a:r>
          </a:p>
        </p:txBody>
      </p:sp>
      <p:sp>
        <p:nvSpPr>
          <p:cNvPr id="23" name="Текст 17">
            <a:extLst>
              <a:ext uri="{FF2B5EF4-FFF2-40B4-BE49-F238E27FC236}">
                <a16:creationId xmlns:a16="http://schemas.microsoft.com/office/drawing/2014/main" id="{EF8E92E6-C1C9-854A-93EE-FD201AF050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3198228"/>
            <a:ext cx="2825496" cy="2154741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4" name="Рисунок 15">
            <a:extLst>
              <a:ext uri="{FF2B5EF4-FFF2-40B4-BE49-F238E27FC236}">
                <a16:creationId xmlns:a16="http://schemas.microsoft.com/office/drawing/2014/main" id="{C1F625F0-F98F-D244-9020-86C86C287112}"/>
              </a:ext>
            </a:extLst>
          </p:cNvPr>
          <p:cNvSpPr/>
          <p:nvPr userDrawn="1"/>
        </p:nvSpPr>
        <p:spPr>
          <a:xfrm>
            <a:off x="-11173" y="2899869"/>
            <a:ext cx="4752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81487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Рисунок 1">
            <a:extLst>
              <a:ext uri="{FF2B5EF4-FFF2-40B4-BE49-F238E27FC236}">
                <a16:creationId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9" name="Рисунок 4">
            <a:extLst>
              <a:ext uri="{FF2B5EF4-FFF2-40B4-BE49-F238E27FC236}">
                <a16:creationId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9845E736-FB54-4B3D-821B-60C0AB9E1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317173"/>
            <a:ext cx="2825496" cy="1524185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</a:t>
            </a:r>
            <a:br>
              <a:rPr lang="ru-RU" noProof="0"/>
            </a:br>
            <a:r>
              <a:rPr lang="ru-RU" noProof="0"/>
              <a:t>ТАБЛИЦЕЙ</a:t>
            </a:r>
          </a:p>
        </p:txBody>
      </p:sp>
      <p:sp>
        <p:nvSpPr>
          <p:cNvPr id="21" name="Текст 17">
            <a:extLst>
              <a:ext uri="{FF2B5EF4-FFF2-40B4-BE49-F238E27FC236}">
                <a16:creationId xmlns:a16="http://schemas.microsoft.com/office/drawing/2014/main" id="{AFF98BA6-47F6-4796-B970-98EE605E81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3198228"/>
            <a:ext cx="2825496" cy="2154741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2" name="Рисунок 15">
            <a:extLst>
              <a:ext uri="{FF2B5EF4-FFF2-40B4-BE49-F238E27FC236}">
                <a16:creationId xmlns:a16="http://schemas.microsoft.com/office/drawing/2014/main" id="{C8EF6174-FF5D-41C2-BF6B-9D6ECB281A1D}"/>
              </a:ext>
            </a:extLst>
          </p:cNvPr>
          <p:cNvSpPr/>
          <p:nvPr userDrawn="1"/>
        </p:nvSpPr>
        <p:spPr>
          <a:xfrm>
            <a:off x="-11173" y="2899869"/>
            <a:ext cx="374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Таблица 17">
            <a:extLst>
              <a:ext uri="{FF2B5EF4-FFF2-40B4-BE49-F238E27FC236}">
                <a16:creationId xmlns:a16="http://schemas.microsoft.com/office/drawing/2014/main" id="{D45BCEDF-86BB-41E2-9F09-5D3014AD1C45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4715791" y="1591499"/>
            <a:ext cx="6561138" cy="3761069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</p:spTree>
    <p:extLst>
      <p:ext uri="{BB962C8B-B14F-4D97-AF65-F5344CB8AC3E}">
        <p14:creationId xmlns:p14="http://schemas.microsoft.com/office/powerpoint/2010/main" val="2513773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изображением и заголовком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E694C388-14E9-4848-A715-72B7DC6AF54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701" y="0"/>
            <a:ext cx="12161519" cy="6858000"/>
          </a:xfrm>
          <a:custGeom>
            <a:avLst/>
            <a:gdLst>
              <a:gd name="connsiteX0" fmla="*/ 12161519 w 12161519"/>
              <a:gd name="connsiteY0" fmla="*/ 638810 h 6858000"/>
              <a:gd name="connsiteX1" fmla="*/ 12161519 w 12161519"/>
              <a:gd name="connsiteY1" fmla="*/ 1922780 h 6858000"/>
              <a:gd name="connsiteX2" fmla="*/ 9531350 w 12161519"/>
              <a:gd name="connsiteY2" fmla="*/ 6858000 h 6858000"/>
              <a:gd name="connsiteX3" fmla="*/ 8846819 w 12161519"/>
              <a:gd name="connsiteY3" fmla="*/ 6858000 h 6858000"/>
              <a:gd name="connsiteX4" fmla="*/ 10704830 w 12161519"/>
              <a:gd name="connsiteY4" fmla="*/ 0 h 6858000"/>
              <a:gd name="connsiteX5" fmla="*/ 12161519 w 12161519"/>
              <a:gd name="connsiteY5" fmla="*/ 0 h 6858000"/>
              <a:gd name="connsiteX6" fmla="*/ 12161519 w 12161519"/>
              <a:gd name="connsiteY6" fmla="*/ 234950 h 6858000"/>
              <a:gd name="connsiteX7" fmla="*/ 8632190 w 12161519"/>
              <a:gd name="connsiteY7" fmla="*/ 6858000 h 6858000"/>
              <a:gd name="connsiteX8" fmla="*/ 7049770 w 12161519"/>
              <a:gd name="connsiteY8" fmla="*/ 6858000 h 6858000"/>
              <a:gd name="connsiteX9" fmla="*/ 5320030 w 12161519"/>
              <a:gd name="connsiteY9" fmla="*/ 0 h 6858000"/>
              <a:gd name="connsiteX10" fmla="*/ 10476230 w 12161519"/>
              <a:gd name="connsiteY10" fmla="*/ 0 h 6858000"/>
              <a:gd name="connsiteX11" fmla="*/ 6822440 w 12161519"/>
              <a:gd name="connsiteY11" fmla="*/ 6858000 h 6858000"/>
              <a:gd name="connsiteX12" fmla="*/ 1664970 w 12161519"/>
              <a:gd name="connsiteY12" fmla="*/ 6858000 h 6858000"/>
              <a:gd name="connsiteX13" fmla="*/ 3529330 w 12161519"/>
              <a:gd name="connsiteY13" fmla="*/ 0 h 6858000"/>
              <a:gd name="connsiteX14" fmla="*/ 5111750 w 12161519"/>
              <a:gd name="connsiteY14" fmla="*/ 0 h 6858000"/>
              <a:gd name="connsiteX15" fmla="*/ 1456690 w 12161519"/>
              <a:gd name="connsiteY15" fmla="*/ 6858000 h 6858000"/>
              <a:gd name="connsiteX16" fmla="*/ 0 w 12161519"/>
              <a:gd name="connsiteY16" fmla="*/ 6858000 h 6858000"/>
              <a:gd name="connsiteX17" fmla="*/ 0 w 12161519"/>
              <a:gd name="connsiteY17" fmla="*/ 6623050 h 6858000"/>
              <a:gd name="connsiteX18" fmla="*/ 2630170 w 12161519"/>
              <a:gd name="connsiteY18" fmla="*/ 0 h 6858000"/>
              <a:gd name="connsiteX19" fmla="*/ 3314700 w 12161519"/>
              <a:gd name="connsiteY19" fmla="*/ 0 h 6858000"/>
              <a:gd name="connsiteX20" fmla="*/ 0 w 12161519"/>
              <a:gd name="connsiteY20" fmla="*/ 6219190 h 6858000"/>
              <a:gd name="connsiteX21" fmla="*/ 0 w 12161519"/>
              <a:gd name="connsiteY21" fmla="*/ 49352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61519" h="6858000">
                <a:moveTo>
                  <a:pt x="12161519" y="638810"/>
                </a:moveTo>
                <a:lnTo>
                  <a:pt x="12161519" y="1922780"/>
                </a:lnTo>
                <a:lnTo>
                  <a:pt x="9531350" y="6858000"/>
                </a:lnTo>
                <a:lnTo>
                  <a:pt x="8846819" y="6858000"/>
                </a:lnTo>
                <a:close/>
                <a:moveTo>
                  <a:pt x="10704830" y="0"/>
                </a:moveTo>
                <a:lnTo>
                  <a:pt x="12161519" y="0"/>
                </a:lnTo>
                <a:lnTo>
                  <a:pt x="12161519" y="234950"/>
                </a:lnTo>
                <a:lnTo>
                  <a:pt x="8632190" y="6858000"/>
                </a:lnTo>
                <a:lnTo>
                  <a:pt x="7049770" y="6858000"/>
                </a:lnTo>
                <a:close/>
                <a:moveTo>
                  <a:pt x="5320030" y="0"/>
                </a:moveTo>
                <a:lnTo>
                  <a:pt x="10476230" y="0"/>
                </a:lnTo>
                <a:lnTo>
                  <a:pt x="6822440" y="6858000"/>
                </a:lnTo>
                <a:lnTo>
                  <a:pt x="1664970" y="6858000"/>
                </a:lnTo>
                <a:close/>
                <a:moveTo>
                  <a:pt x="3529330" y="0"/>
                </a:moveTo>
                <a:lnTo>
                  <a:pt x="5111750" y="0"/>
                </a:lnTo>
                <a:lnTo>
                  <a:pt x="1456690" y="6858000"/>
                </a:lnTo>
                <a:lnTo>
                  <a:pt x="0" y="6858000"/>
                </a:lnTo>
                <a:lnTo>
                  <a:pt x="0" y="6623050"/>
                </a:lnTo>
                <a:close/>
                <a:moveTo>
                  <a:pt x="2630170" y="0"/>
                </a:moveTo>
                <a:lnTo>
                  <a:pt x="3314700" y="0"/>
                </a:lnTo>
                <a:lnTo>
                  <a:pt x="0" y="6219190"/>
                </a:lnTo>
                <a:lnTo>
                  <a:pt x="0" y="493522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BFD7B55F-CFD3-4921-BB2A-B14EB4E363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10514998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 БОЛЬШИМ ИЗОБРАЖЕНИЕМ</a:t>
            </a:r>
          </a:p>
        </p:txBody>
      </p:sp>
      <p:sp>
        <p:nvSpPr>
          <p:cNvPr id="21" name="Текст 17">
            <a:extLst>
              <a:ext uri="{FF2B5EF4-FFF2-40B4-BE49-F238E27FC236}">
                <a16:creationId xmlns:a16="http://schemas.microsoft.com/office/drawing/2014/main" id="{932204AA-73EE-4F85-898B-E747C5ACC0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1880794"/>
            <a:ext cx="10518598" cy="782639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3" name="Рисунок 4">
            <a:extLst>
              <a:ext uri="{FF2B5EF4-FFF2-40B4-BE49-F238E27FC236}">
                <a16:creationId xmlns:a16="http://schemas.microsoft.com/office/drawing/2014/main" id="{38541361-4795-490E-8165-B4A338F8231D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Надпись 1">
            <a:extLst>
              <a:ext uri="{FF2B5EF4-FFF2-40B4-BE49-F238E27FC236}">
                <a16:creationId xmlns:a16="http://schemas.microsoft.com/office/drawing/2014/main" id="{B72E78DA-7F75-294B-AECF-F02F6C41615D}"/>
              </a:ext>
            </a:extLst>
          </p:cNvPr>
          <p:cNvSpPr txBox="1"/>
          <p:nvPr userDrawn="1"/>
        </p:nvSpPr>
        <p:spPr>
          <a:xfrm>
            <a:off x="327546" y="30025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6127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F5D581-F5B0-4701-B187-0D4FAB44900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rtl="0"/>
            <a:endParaRPr lang="ru-RU" noProof="0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0E5F41AB-E2B9-45DD-B1C7-9F4DBA4946B9}"/>
              </a:ext>
            </a:extLst>
          </p:cNvPr>
          <p:cNvSpPr/>
          <p:nvPr userDrawn="1"/>
        </p:nvSpPr>
        <p:spPr>
          <a:xfrm>
            <a:off x="2445759" y="-12700"/>
            <a:ext cx="7289800" cy="6883400"/>
          </a:xfrm>
          <a:custGeom>
            <a:avLst/>
            <a:gdLst>
              <a:gd name="connsiteX0" fmla="*/ 5063490 w 7289800"/>
              <a:gd name="connsiteY0" fmla="*/ 12700 h 6883400"/>
              <a:gd name="connsiteX1" fmla="*/ 2499360 w 7289800"/>
              <a:gd name="connsiteY1" fmla="*/ 6870700 h 6883400"/>
              <a:gd name="connsiteX2" fmla="*/ 4721860 w 7289800"/>
              <a:gd name="connsiteY2" fmla="*/ 6870700 h 6883400"/>
              <a:gd name="connsiteX3" fmla="*/ 7285990 w 7289800"/>
              <a:gd name="connsiteY3" fmla="*/ 12700 h 6883400"/>
              <a:gd name="connsiteX4" fmla="*/ 5063490 w 7289800"/>
              <a:gd name="connsiteY4" fmla="*/ 12700 h 6883400"/>
              <a:gd name="connsiteX5" fmla="*/ 12700 w 7289800"/>
              <a:gd name="connsiteY5" fmla="*/ 6870700 h 6883400"/>
              <a:gd name="connsiteX6" fmla="*/ 2235200 w 7289800"/>
              <a:gd name="connsiteY6" fmla="*/ 6870700 h 6883400"/>
              <a:gd name="connsiteX7" fmla="*/ 4799331 w 7289800"/>
              <a:gd name="connsiteY7" fmla="*/ 12700 h 6883400"/>
              <a:gd name="connsiteX8" fmla="*/ 2576830 w 7289800"/>
              <a:gd name="connsiteY8" fmla="*/ 12700 h 6883400"/>
              <a:gd name="connsiteX9" fmla="*/ 12700 w 7289800"/>
              <a:gd name="connsiteY9" fmla="*/ 6870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89800" h="6883400">
                <a:moveTo>
                  <a:pt x="5063490" y="12700"/>
                </a:moveTo>
                <a:lnTo>
                  <a:pt x="2499360" y="6870700"/>
                </a:lnTo>
                <a:lnTo>
                  <a:pt x="4721860" y="6870700"/>
                </a:lnTo>
                <a:lnTo>
                  <a:pt x="7285990" y="12700"/>
                </a:lnTo>
                <a:lnTo>
                  <a:pt x="5063490" y="12700"/>
                </a:lnTo>
                <a:close/>
                <a:moveTo>
                  <a:pt x="12700" y="6870700"/>
                </a:moveTo>
                <a:lnTo>
                  <a:pt x="2235200" y="6870700"/>
                </a:lnTo>
                <a:lnTo>
                  <a:pt x="4799331" y="12700"/>
                </a:lnTo>
                <a:lnTo>
                  <a:pt x="2576830" y="12700"/>
                </a:lnTo>
                <a:lnTo>
                  <a:pt x="12700" y="6870700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6579"/>
            <a:ext cx="10515600" cy="1325563"/>
          </a:xfrm>
        </p:spPr>
        <p:txBody>
          <a:bodyPr lIns="0" r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 ВИДЕО</a:t>
            </a:r>
          </a:p>
        </p:txBody>
      </p:sp>
      <p:sp>
        <p:nvSpPr>
          <p:cNvPr id="16" name="Мультимедиа 7">
            <a:extLst>
              <a:ext uri="{FF2B5EF4-FFF2-40B4-BE49-F238E27FC236}">
                <a16:creationId xmlns:a16="http://schemas.microsoft.com/office/drawing/2014/main" id="{A11F77F4-4B16-4503-B9B6-AE22C686E3E3}"/>
              </a:ext>
            </a:extLst>
          </p:cNvPr>
          <p:cNvSpPr>
            <a:spLocks noGrp="1"/>
          </p:cNvSpPr>
          <p:nvPr>
            <p:ph type="media" sz="quarter" idx="17" hasCustomPrompt="1"/>
          </p:nvPr>
        </p:nvSpPr>
        <p:spPr>
          <a:xfrm>
            <a:off x="1395984" y="1497770"/>
            <a:ext cx="9400032" cy="421538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мультимедиа</a:t>
            </a:r>
          </a:p>
        </p:txBody>
      </p:sp>
      <p:sp>
        <p:nvSpPr>
          <p:cNvPr id="12" name="Рисунок 4">
            <a:extLst>
              <a:ext uri="{FF2B5EF4-FFF2-40B4-BE49-F238E27FC236}">
                <a16:creationId xmlns:a16="http://schemas.microsoft.com/office/drawing/2014/main" id="{C7654E36-50FF-425E-B595-F3957610B5D8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99738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30162" y="6002372"/>
            <a:ext cx="549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fld id="{D495E168-DA5E-4888-8D8A-92B118324C14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48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002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2"/>
                </a:solidFill>
              </a:defRPr>
            </a:lvl1pPr>
          </a:lstStyle>
          <a:p>
            <a:pPr rtl="0"/>
            <a:r>
              <a:rPr lang="ru-RU" noProof="0"/>
              <a:t>ДД.ММ.20ГГ</a:t>
            </a: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002372"/>
            <a:ext cx="3398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</p:spTree>
    <p:extLst>
      <p:ext uri="{BB962C8B-B14F-4D97-AF65-F5344CB8AC3E}">
        <p14:creationId xmlns:p14="http://schemas.microsoft.com/office/powerpoint/2010/main" val="322399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7" r:id="rId2"/>
    <p:sldLayoutId id="2147483678" r:id="rId3"/>
    <p:sldLayoutId id="2147483679" r:id="rId4"/>
    <p:sldLayoutId id="2147483681" r:id="rId5"/>
    <p:sldLayoutId id="2147483690" r:id="rId6"/>
    <p:sldLayoutId id="2147483691" r:id="rId7"/>
    <p:sldLayoutId id="2147483684" r:id="rId8"/>
    <p:sldLayoutId id="2147483685" r:id="rId9"/>
    <p:sldLayoutId id="2147483692" r:id="rId10"/>
    <p:sldLayoutId id="2147483693" r:id="rId11"/>
    <p:sldLayoutId id="2147483694" r:id="rId12"/>
    <p:sldLayoutId id="2147483697" r:id="rId13"/>
    <p:sldLayoutId id="2147483698" r:id="rId14"/>
    <p:sldLayoutId id="2147483699" r:id="rId15"/>
    <p:sldLayoutId id="2147483701" r:id="rId16"/>
    <p:sldLayoutId id="2147483700" r:id="rId17"/>
    <p:sldLayoutId id="2147483687" r:id="rId18"/>
    <p:sldLayoutId id="2147483696" r:id="rId19"/>
    <p:sldLayoutId id="2147483688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Офисное здание на фоне чистого неба, вид под небольшим углом">
            <a:extLst>
              <a:ext uri="{FF2B5EF4-FFF2-40B4-BE49-F238E27FC236}">
                <a16:creationId xmlns:a16="http://schemas.microsoft.com/office/drawing/2014/main" id="{98E1357B-90EC-4F60-BE24-5671EC46D0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13926" b="13926"/>
          <a:stretch/>
        </p:blipFill>
        <p:spPr/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543697"/>
            <a:ext cx="5906895" cy="2108887"/>
          </a:xfrm>
        </p:spPr>
        <p:txBody>
          <a:bodyPr rtlCol="0">
            <a:normAutofit fontScale="90000"/>
          </a:bodyPr>
          <a:lstStyle/>
          <a:p>
            <a:pPr algn="ctr">
              <a:lnSpc>
                <a:spcPts val="7600"/>
              </a:lnSpc>
            </a:pP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 работы по рисковым </a:t>
            </a:r>
            <a:r>
              <a:rPr lang="ru-RU" sz="5400" smtClean="0">
                <a:ln w="19050">
                  <a:solidFill>
                    <a:srgbClr val="712703"/>
                  </a:solidFill>
                </a:ln>
                <a:gradFill flip="none" rotWithShape="1">
                  <a:gsLst>
                    <a:gs pos="0">
                      <a:srgbClr val="B39E67"/>
                    </a:gs>
                    <a:gs pos="42000">
                      <a:srgbClr val="F5F1BF"/>
                    </a:gs>
                    <a:gs pos="83000">
                      <a:srgbClr val="A9915D"/>
                    </a:gs>
                    <a:gs pos="100000">
                      <a:srgbClr val="8A733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Lobster" panose="02000506000000020003" pitchFamily="2" charset="0"/>
                <a:ea typeface="Tahoma" panose="020B0604030504040204" pitchFamily="34" charset="0"/>
                <a:cs typeface="Tahoma" panose="020B0604030504040204" pitchFamily="34" charset="0"/>
              </a:rPr>
              <a:t>профилям.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>
              <a:ln w="19050">
                <a:solidFill>
                  <a:srgbClr val="712703"/>
                </a:solidFill>
              </a:ln>
              <a:gradFill flip="none" rotWithShape="1">
                <a:gsLst>
                  <a:gs pos="0">
                    <a:srgbClr val="B39E67"/>
                  </a:gs>
                  <a:gs pos="42000">
                    <a:srgbClr val="F5F1BF"/>
                  </a:gs>
                  <a:gs pos="83000">
                    <a:srgbClr val="A9915D"/>
                  </a:gs>
                  <a:gs pos="100000">
                    <a:srgbClr val="8A733F"/>
                  </a:gs>
                </a:gsLst>
                <a:lin ang="0" scaled="1"/>
                <a:tileRect/>
              </a:gradFill>
              <a:effectLst>
                <a:glow rad="63500">
                  <a:schemeClr val="accent4">
                    <a:alpha val="40000"/>
                  </a:schemeClr>
                </a:glow>
              </a:effectLst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2A2A374-6D41-4D06-9363-3092466402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86508" y="4456671"/>
            <a:ext cx="4421856" cy="2166552"/>
          </a:xfrm>
        </p:spPr>
        <p:txBody>
          <a:bodyPr rtlCol="0">
            <a:noAutofit/>
          </a:bodyPr>
          <a:lstStyle/>
          <a:p>
            <a:pPr algn="r" fontAlgn="base"/>
            <a:r>
              <a:rPr lang="ru-RU" sz="1800" b="1" i="1" dirty="0" smtClean="0"/>
              <a:t>Из опыта работы куратора ШНОР </a:t>
            </a:r>
          </a:p>
          <a:p>
            <a:pPr algn="r" fontAlgn="base"/>
            <a:endParaRPr lang="ru-RU" sz="1800" b="1" dirty="0" smtClean="0"/>
          </a:p>
          <a:p>
            <a:pPr algn="r" fontAlgn="base"/>
            <a:r>
              <a:rPr lang="ru-RU" sz="1800" b="1" dirty="0" smtClean="0"/>
              <a:t>Азизова </a:t>
            </a:r>
            <a:r>
              <a:rPr lang="ru-RU" sz="1800" b="1" dirty="0" err="1" smtClean="0"/>
              <a:t>Б.Ш.учитель</a:t>
            </a:r>
            <a:r>
              <a:rPr lang="ru-RU" sz="1800" b="1" dirty="0" smtClean="0"/>
              <a:t> начальных классов,</a:t>
            </a:r>
          </a:p>
          <a:p>
            <a:pPr algn="r" fontAlgn="base"/>
            <a:r>
              <a:rPr lang="ru-RU" sz="1800" b="1" dirty="0" smtClean="0"/>
              <a:t>заместитель директора</a:t>
            </a:r>
          </a:p>
          <a:p>
            <a:pPr algn="r" fontAlgn="base"/>
            <a:r>
              <a:rPr lang="ru-RU" sz="1800" b="1" dirty="0" smtClean="0"/>
              <a:t> по УВР</a:t>
            </a:r>
          </a:p>
          <a:p>
            <a:pPr algn="r" fontAlgn="base"/>
            <a:r>
              <a:rPr lang="ru-RU" sz="1800" b="1" dirty="0" smtClean="0"/>
              <a:t> МБОУ«СОШ №2» села Белиджи</a:t>
            </a:r>
          </a:p>
          <a:p>
            <a:pPr algn="r" fontAlgn="base"/>
            <a:endParaRPr lang="ru-RU" sz="18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A534D36-FD98-42BC-977C-D6843E425B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630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922789" y="176168"/>
            <a:ext cx="10437189" cy="838899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ШАГ5. </a:t>
            </a:r>
            <a:r>
              <a:rPr lang="ru-RU" sz="2700" dirty="0" smtClean="0"/>
              <a:t>САМОДИАГНОСТИКА </a:t>
            </a:r>
            <a:r>
              <a:rPr lang="ru-RU" sz="2700" i="1" dirty="0" smtClean="0"/>
              <a:t>[</a:t>
            </a:r>
            <a:r>
              <a:rPr lang="en-US" sz="2700" i="1" dirty="0" smtClean="0"/>
              <a:t>sch053254</a:t>
            </a:r>
            <a:r>
              <a:rPr lang="ru-RU" sz="2700" i="1" dirty="0" smtClean="0"/>
              <a:t>] и работа с рисковыми профилями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E478EB-C91D-4F65-ABE7-97357B17A1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White">
          <a:xfrm>
            <a:off x="238897" y="4211482"/>
            <a:ext cx="6046573" cy="2154741"/>
          </a:xfrm>
        </p:spPr>
        <p:txBody>
          <a:bodyPr rtlCol="0">
            <a:normAutofit/>
          </a:bodyPr>
          <a:lstStyle/>
          <a:p>
            <a:r>
              <a:rPr lang="ru-RU" sz="2400" dirty="0" smtClean="0">
                <a:solidFill>
                  <a:srgbClr val="0C40AA"/>
                </a:solidFill>
              </a:rPr>
              <a:t> 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F9A1308-AD4D-492C-B931-EA94BBCF4B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10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ph type="tbl" sz="quarter" idx="17"/>
          </p:nvPr>
        </p:nvGraphicFramePr>
        <p:xfrm>
          <a:off x="10445578" y="825500"/>
          <a:ext cx="222422" cy="3708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2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6169" y="1095463"/>
          <a:ext cx="11778143" cy="5773744"/>
        </p:xfrm>
        <a:graphic>
          <a:graphicData uri="http://schemas.openxmlformats.org/drawingml/2006/table">
            <a:tbl>
              <a:tblPr/>
              <a:tblGrid>
                <a:gridCol w="5112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6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88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FFFFFF"/>
                          </a:solidFill>
                          <a:latin typeface="Times New Roman"/>
                          <a:ea typeface="Calibri"/>
                        </a:rPr>
                        <a:t>Факторы риска (только актуальные для ОО)</a:t>
                      </a:r>
                      <a:endParaRPr lang="ru-RU" sz="105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4919" marR="54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FFFFFF"/>
                          </a:solidFill>
                          <a:latin typeface="Times New Roman"/>
                          <a:ea typeface="Calibri"/>
                        </a:rPr>
                        <a:t>Краткое описание мер</a:t>
                      </a:r>
                      <a:endParaRPr lang="ru-RU" sz="105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4919" marR="54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05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1. Низкий уровень оснащения школы</a:t>
                      </a:r>
                    </a:p>
                  </a:txBody>
                  <a:tcPr marL="54919" marR="54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0970" marR="14541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Times New Roman"/>
                        </a:rPr>
                        <a:t>-повышение уровня оснащения школы через проведение модернизации здания;</a:t>
                      </a:r>
                    </a:p>
                    <a:p>
                      <a:pPr marL="140970" marR="14541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Times New Roman"/>
                        </a:rPr>
                        <a:t>-обновление мебели и оборудования;</a:t>
                      </a:r>
                    </a:p>
                    <a:p>
                      <a:pPr marL="140970" marR="14541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Times New Roman"/>
                        </a:rPr>
                        <a:t>-поиск социальных партнеров по финансированию создания благоприятной образовательной среды;</a:t>
                      </a:r>
                    </a:p>
                    <a:p>
                      <a:pPr marL="140970" marR="14541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Times New Roman"/>
                        </a:rPr>
                        <a:t>- задействовать ресурсы и программы национального проекта «Образование»</a:t>
                      </a:r>
                    </a:p>
                  </a:txBody>
                  <a:tcPr marL="54919" marR="5491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04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2. Недостаточная предметная и методическая компетентность педагогических работников </a:t>
                      </a:r>
                    </a:p>
                  </a:txBody>
                  <a:tcPr marL="54919" marR="54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-организация возможностей для эффективного профессионального  развития педагогов;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-командный стиль работы педагогического коллектива;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-использование эффективных практик совместной работы учителей (посещение уроков, анализ проблем на методических объединениях, наставничество и др.)</a:t>
                      </a:r>
                    </a:p>
                  </a:txBody>
                  <a:tcPr marL="54919" marR="5491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05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3. Низкая учебная мотивация обучающихся</a:t>
                      </a:r>
                    </a:p>
                  </a:txBody>
                  <a:tcPr marL="54919" marR="54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-построить работу по психологическим аспектам мотивации обучающихся; индивидуализация образовательного процесса, приведение его в соответствие  </a:t>
                      </a:r>
                      <a:r>
                        <a:rPr lang="ru-RU" sz="1200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свозможностями</a:t>
                      </a: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 и особенностями  обучающихся, </a:t>
                      </a:r>
                      <a:r>
                        <a:rPr lang="ru-RU" sz="1200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сихинтересами</a:t>
                      </a: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, с ориентацией на зону ближайшего развития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-внедрение альтернативных форм оценивания;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-внедрение в практику преподавания проектной, исследовательской, творческой деятельности;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-организация </a:t>
                      </a:r>
                      <a:r>
                        <a:rPr lang="ru-RU" sz="1200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профориентационной</a:t>
                      </a: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 работы.</a:t>
                      </a:r>
                    </a:p>
                  </a:txBody>
                  <a:tcPr marL="54919" marR="5491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19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4. Пониженный уровень школьного благополучия</a:t>
                      </a:r>
                    </a:p>
                  </a:txBody>
                  <a:tcPr marL="54919" marR="54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-освоение педагогическими работниками современных методов активного взаимодействия с родителями учащихся с низкими образовательными результатами;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-организация и проведение просветительской работы с родителями по вопросам возможных причин низких образовательных результатов и совместной работы по их преодолению;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-разработать эффективную модель управления образовательной организацией с акцентом на повышение качества образовательных услуг</a:t>
                      </a:r>
                    </a:p>
                  </a:txBody>
                  <a:tcPr marL="54919" marR="5491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02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5. Высокая доля обучающихся с рисками учебной </a:t>
                      </a:r>
                      <a:r>
                        <a:rPr lang="ru-RU" sz="2000" dirty="0" err="1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неуспешности</a:t>
                      </a:r>
                      <a:endParaRPr lang="ru-RU" sz="2000" dirty="0">
                        <a:solidFill>
                          <a:srgbClr val="FFC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4919" marR="54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- индивидуализация и дифференциация обучения;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- педагогическая и психологическая поддержка;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C000"/>
                          </a:solidFill>
                          <a:latin typeface="Times New Roman"/>
                          <a:ea typeface="Calibri"/>
                        </a:rPr>
                        <a:t>-педагогам  школы  необходимо освоить инструменты формирующего оценивания;</a:t>
                      </a:r>
                    </a:p>
                  </a:txBody>
                  <a:tcPr marL="54919" marR="5491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9517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164431" y="1210082"/>
            <a:ext cx="6458791" cy="1524185"/>
          </a:xfrm>
        </p:spPr>
        <p:txBody>
          <a:bodyPr rtlCol="0">
            <a:normAutofit fontScale="90000"/>
          </a:bodyPr>
          <a:lstStyle/>
          <a:p>
            <a:pPr marL="156845" marR="149860">
              <a:lnSpc>
                <a:spcPts val="1365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Первый рисковый профиль</a:t>
            </a: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  <a:t> Низкий уровень оснащения </a:t>
            </a:r>
            <a:b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  <a:t>школы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E478EB-C91D-4F65-ABE7-97357B17A1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White">
          <a:xfrm>
            <a:off x="238897" y="4211482"/>
            <a:ext cx="6046573" cy="2154741"/>
          </a:xfrm>
        </p:spPr>
        <p:txBody>
          <a:bodyPr rtlCol="0">
            <a:normAutofit fontScale="85000" lnSpcReduction="20000"/>
          </a:bodyPr>
          <a:lstStyle/>
          <a:p>
            <a:r>
              <a:rPr lang="ru-RU" sz="2400" dirty="0" smtClean="0">
                <a:solidFill>
                  <a:srgbClr val="0C40AA"/>
                </a:solidFill>
              </a:rPr>
              <a:t>Анализ материально-технической базы</a:t>
            </a:r>
          </a:p>
          <a:p>
            <a:r>
              <a:rPr lang="ru-RU" sz="2400" dirty="0" smtClean="0">
                <a:solidFill>
                  <a:srgbClr val="0C40AA"/>
                </a:solidFill>
              </a:rPr>
              <a:t>Письма в разные инстанции для улучшения материально-технической базы</a:t>
            </a:r>
          </a:p>
          <a:p>
            <a:r>
              <a:rPr lang="ru-RU" sz="2400" dirty="0" smtClean="0">
                <a:solidFill>
                  <a:srgbClr val="0C40AA"/>
                </a:solidFill>
              </a:rPr>
              <a:t>Участие в Нацпроектах «Образование»</a:t>
            </a:r>
          </a:p>
          <a:p>
            <a:r>
              <a:rPr lang="ru-RU" sz="2400" dirty="0" smtClean="0">
                <a:solidFill>
                  <a:srgbClr val="0C40AA"/>
                </a:solidFill>
              </a:rPr>
              <a:t>Точка роста</a:t>
            </a:r>
          </a:p>
          <a:p>
            <a:r>
              <a:rPr lang="ru-RU" sz="2400" dirty="0" smtClean="0">
                <a:solidFill>
                  <a:srgbClr val="0C40AA"/>
                </a:solidFill>
              </a:rPr>
              <a:t>Конкурсы Мин.просвещения РФ на получение грантов.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F9A1308-AD4D-492C-B931-EA94BBCF4B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11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ph type="tbl" sz="quarter" idx="17"/>
          </p:nvPr>
        </p:nvGraphicFramePr>
        <p:xfrm>
          <a:off x="10445578" y="825500"/>
          <a:ext cx="222422" cy="3708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2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194" name="Picture 2" descr="5688a804-e854-4f45-bc15-37b36016089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37686" y="263610"/>
            <a:ext cx="2759676" cy="1647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азизова\Desktop\c5fe9a5e-4883-4b7a-b364-5983f6eaf589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46076" y="345990"/>
            <a:ext cx="3147215" cy="1672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e8821994-5d09-4b4d-a7f0-68208172b45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0659" y="214184"/>
            <a:ext cx="3056237" cy="171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азизова\Desktop\38ad736a-c710-4a93-90cf-201af9d0bd8e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53168" y="4695567"/>
            <a:ext cx="3179805" cy="1997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азизова\Desktop\e00e377d-4389-4f82-9910-caae7c08205b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62552" y="2520778"/>
            <a:ext cx="3271076" cy="1573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9517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164431" y="1210082"/>
            <a:ext cx="6458791" cy="1524185"/>
          </a:xfrm>
        </p:spPr>
        <p:txBody>
          <a:bodyPr rtlCol="0">
            <a:normAutofit fontScale="90000"/>
          </a:bodyPr>
          <a:lstStyle/>
          <a:p>
            <a:pPr marL="156845" marR="149860">
              <a:lnSpc>
                <a:spcPts val="1365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Второй рисковый профиль</a:t>
            </a: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C000"/>
                </a:solidFill>
                <a:latin typeface="Times New Roman"/>
                <a:ea typeface="Calibri"/>
              </a:rPr>
              <a:t>Недостаточная предметная и </a:t>
            </a:r>
            <a:br>
              <a:rPr lang="ru-RU" sz="3200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sz="3200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sz="3200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sz="3200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sz="3200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sz="3200" dirty="0" smtClean="0">
                <a:solidFill>
                  <a:srgbClr val="FFC000"/>
                </a:solidFill>
                <a:latin typeface="Times New Roman"/>
                <a:ea typeface="Calibri"/>
              </a:rPr>
              <a:t>методическая компетентность </a:t>
            </a:r>
            <a:br>
              <a:rPr lang="ru-RU" sz="3200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sz="3200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sz="3200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sz="3200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sz="3200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sz="3200" dirty="0" smtClean="0">
                <a:solidFill>
                  <a:srgbClr val="FFC000"/>
                </a:solidFill>
                <a:latin typeface="Times New Roman"/>
                <a:ea typeface="Calibri"/>
              </a:rPr>
              <a:t>педагогических работников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1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1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1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Проведён семинар  на тему:</a:t>
            </a:r>
            <a:br>
              <a:rPr lang="ru-RU" sz="27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Инновационная среда, как средство </a:t>
            </a:r>
            <a:br>
              <a:rPr lang="ru-RU" sz="27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/>
            </a:r>
            <a:br>
              <a:rPr lang="ru-RU" sz="27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профессионального развития учителя»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E478EB-C91D-4F65-ABE7-97357B17A1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White">
          <a:xfrm>
            <a:off x="782595" y="5198076"/>
            <a:ext cx="5502875" cy="1168147"/>
          </a:xfrm>
        </p:spPr>
        <p:txBody>
          <a:bodyPr rtlCol="0">
            <a:normAutofit/>
          </a:bodyPr>
          <a:lstStyle/>
          <a:p>
            <a:endParaRPr lang="ru-RU" sz="2400" dirty="0" smtClean="0">
              <a:solidFill>
                <a:srgbClr val="0C40AA"/>
              </a:solidFill>
            </a:endParaRPr>
          </a:p>
          <a:p>
            <a:r>
              <a:rPr lang="ru-RU" sz="2400" dirty="0" smtClean="0">
                <a:solidFill>
                  <a:srgbClr val="0C40AA"/>
                </a:solidFill>
              </a:rPr>
              <a:t> </a:t>
            </a:r>
            <a:endParaRPr lang="ru-RU" sz="2000" i="1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F9A1308-AD4D-492C-B931-EA94BBCF4B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12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ph type="tbl" sz="quarter" idx="17"/>
          </p:nvPr>
        </p:nvGraphicFramePr>
        <p:xfrm>
          <a:off x="5964195" y="421847"/>
          <a:ext cx="5914766" cy="64008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5914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76511">
                <a:tc>
                  <a:txBody>
                    <a:bodyPr/>
                    <a:lstStyle/>
                    <a:p>
                      <a:r>
                        <a:rPr lang="ru-RU" dirty="0" smtClean="0"/>
                        <a:t>Оценка методической компетентности-76б.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Уверенность в</a:t>
                      </a:r>
                      <a:r>
                        <a:rPr lang="ru-RU" baseline="0" dirty="0" smtClean="0"/>
                        <a:t> своей компетентности -84 б.</a:t>
                      </a:r>
                    </a:p>
                    <a:p>
                      <a:endParaRPr lang="ru-RU" baseline="0" dirty="0" smtClean="0"/>
                    </a:p>
                    <a:p>
                      <a:r>
                        <a:rPr lang="ru-RU" baseline="0" dirty="0" smtClean="0"/>
                        <a:t>Использование современных образовательных технологий -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</a:rPr>
                        <a:t>35 б.(риск)</a:t>
                      </a:r>
                    </a:p>
                    <a:p>
                      <a:endParaRPr lang="ru-RU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ru-RU" baseline="0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ru-RU" baseline="0" dirty="0" err="1" smtClean="0">
                          <a:solidFill>
                            <a:schemeClr val="bg1"/>
                          </a:solidFill>
                        </a:rPr>
                        <a:t>Интенсив</a:t>
                      </a:r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 «Я учитель» на </a:t>
                      </a:r>
                      <a:r>
                        <a:rPr lang="ru-RU" baseline="0" dirty="0" err="1" smtClean="0">
                          <a:solidFill>
                            <a:schemeClr val="bg1"/>
                          </a:solidFill>
                        </a:rPr>
                        <a:t>Яндекс</a:t>
                      </a:r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 учебник –участие в диагностиках на: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1.Цифровые компетентности педагогов;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2.Работа с трудным поведением;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3.Гибкие навыки современного учителя;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4.Формирование функциональной грамотности.</a:t>
                      </a:r>
                    </a:p>
                    <a:p>
                      <a:endParaRPr lang="ru-RU" baseline="0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+ Сертификат и направление на курсы повышения квалификации, посещение семинаров , </a:t>
                      </a:r>
                      <a:r>
                        <a:rPr lang="ru-RU" baseline="0" dirty="0" err="1" smtClean="0">
                          <a:solidFill>
                            <a:schemeClr val="bg1"/>
                          </a:solidFill>
                        </a:rPr>
                        <a:t>вебинаров</a:t>
                      </a:r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endParaRPr lang="ru-RU" baseline="0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Я – эффективный учитель «Как мотивировать к учёбе и повысить успешность слабых учащихся»</a:t>
                      </a:r>
                    </a:p>
                    <a:p>
                      <a:endParaRPr lang="ru-RU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2" name="Picture 3" descr="C:\Users\FC6F~1\AppData\Local\Temp\Rar$DIa5504.30266\WhatsApp Image 2021-05-27 at 10.08.48 (3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329" y="4571765"/>
            <a:ext cx="2867472" cy="2150604"/>
          </a:xfrm>
          <a:prstGeom prst="rect">
            <a:avLst/>
          </a:prstGeom>
          <a:noFill/>
        </p:spPr>
      </p:pic>
      <p:pic>
        <p:nvPicPr>
          <p:cNvPr id="13" name="Picture 2" descr="C:\Users\FC6F~1\AppData\Local\Temp\Rar$DIa5504.24312\WhatsApp Image 2021-05-27 at 10.08.48 (2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6281" y="4522573"/>
            <a:ext cx="2570205" cy="21583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9517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164431" y="1210082"/>
            <a:ext cx="6631785" cy="1524185"/>
          </a:xfrm>
        </p:spPr>
        <p:txBody>
          <a:bodyPr rtlCol="0">
            <a:normAutofit fontScale="90000"/>
          </a:bodyPr>
          <a:lstStyle/>
          <a:p>
            <a:pPr marL="156845" marR="149860">
              <a:lnSpc>
                <a:spcPts val="1365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Третий рисковый профиль</a:t>
            </a: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  <a:t>Низкая учебная мотивация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1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1.Индивидуализация процесса 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обучения.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2.Внедрение в практику 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проектной , исследовательской 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,творческой деятельности.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3.Профориентация.Участие в 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проектах :«Билет в будущее», 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700" b="0" dirty="0" err="1" smtClean="0">
                <a:latin typeface="Arial" pitchFamily="34" charset="0"/>
                <a:cs typeface="Arial" pitchFamily="34" charset="0"/>
              </a:rPr>
              <a:t>Проектория</a:t>
            </a: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»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4.Опросник по мотивации.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5.Создание «Ситуации успеха»</a:t>
            </a:r>
            <a:r>
              <a:rPr lang="ru-RU" sz="31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1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E478EB-C91D-4F65-ABE7-97357B17A1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White">
          <a:xfrm>
            <a:off x="6713837" y="117275"/>
            <a:ext cx="5272216" cy="2154741"/>
          </a:xfrm>
        </p:spPr>
        <p:txBody>
          <a:bodyPr rtlCol="0">
            <a:normAutofit/>
          </a:bodyPr>
          <a:lstStyle/>
          <a:p>
            <a:r>
              <a:rPr lang="ru-RU" sz="2400" dirty="0" smtClean="0">
                <a:solidFill>
                  <a:srgbClr val="0C40AA"/>
                </a:solidFill>
              </a:rPr>
              <a:t>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Семинар на тему: «Формы и методы работы с учащимися с низкой мотивацией к обучению» </a:t>
            </a:r>
          </a:p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F9A1308-AD4D-492C-B931-EA94BBCF4B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13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ph type="tbl" sz="quarter" idx="17"/>
          </p:nvPr>
        </p:nvGraphicFramePr>
        <p:xfrm>
          <a:off x="11788345" y="6328376"/>
          <a:ext cx="222422" cy="3708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2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2" name="Picture 4" descr="C:\Users\FC6F~1\AppData\Local\Temp\Rar$DIa5504.33203\WhatsApp Image 2021-05-23 at 08.31.45 (2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68282" y="1949897"/>
            <a:ext cx="2767914" cy="29598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9517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164431" y="1210082"/>
            <a:ext cx="6631785" cy="1524185"/>
          </a:xfrm>
        </p:spPr>
        <p:txBody>
          <a:bodyPr rtlCol="0">
            <a:normAutofit fontScale="90000"/>
          </a:bodyPr>
          <a:lstStyle/>
          <a:p>
            <a:pPr marL="156845" marR="149860">
              <a:lnSpc>
                <a:spcPts val="1365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Третий рисковый профиль</a:t>
            </a: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  <a:t>Низкая учебная мотивация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1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1.Индивидуализация процесса 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обучения.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2.Внедрение в практику 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проектной , исследовательской 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,творческой деятельности.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3.Профориентация.Участие в 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проектах :«Билет в будущее», 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700" b="0" dirty="0" err="1" smtClean="0">
                <a:latin typeface="Arial" pitchFamily="34" charset="0"/>
                <a:cs typeface="Arial" pitchFamily="34" charset="0"/>
              </a:rPr>
              <a:t>Проектория</a:t>
            </a: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»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4.Опросник по мотивации.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5.Создание «Ситуации успеха»</a:t>
            </a:r>
            <a:r>
              <a:rPr lang="ru-RU" sz="31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1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E478EB-C91D-4F65-ABE7-97357B17A1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White">
          <a:xfrm>
            <a:off x="11730681" y="117275"/>
            <a:ext cx="255372" cy="311093"/>
          </a:xfrm>
        </p:spPr>
        <p:txBody>
          <a:bodyPr rtlCol="0">
            <a:normAutofit fontScale="92500" lnSpcReduction="2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F9A1308-AD4D-492C-B931-EA94BBCF4B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14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ph type="tbl" sz="quarter" idx="17"/>
          </p:nvPr>
        </p:nvGraphicFramePr>
        <p:xfrm>
          <a:off x="11788345" y="6328376"/>
          <a:ext cx="222422" cy="3708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2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6322" name="Object 13"/>
          <p:cNvGraphicFramePr>
            <a:graphicFrameLocks noChangeAspect="1"/>
          </p:cNvGraphicFramePr>
          <p:nvPr/>
        </p:nvGraphicFramePr>
        <p:xfrm>
          <a:off x="10058399" y="118377"/>
          <a:ext cx="1818847" cy="1901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5" r:id="rId4" imgW="8591550" imgH="8982075" progId="">
                  <p:embed/>
                </p:oleObj>
              </mc:Choice>
              <mc:Fallback>
                <p:oleObj r:id="rId4" imgW="8591550" imgH="8982075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58399" y="118377"/>
                        <a:ext cx="1818847" cy="19014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491462" y="822410"/>
            <a:ext cx="35092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00"/>
                </a:solidFill>
                <a:latin typeface="Arial"/>
                <a:cs typeface="Arial"/>
              </a:rPr>
              <a:t>Как    стать   успешным   </a:t>
            </a:r>
            <a:r>
              <a:rPr lang="en-US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00"/>
                </a:solidFill>
                <a:latin typeface="Arial"/>
                <a:cs typeface="Arial"/>
              </a:rPr>
              <a:t>?</a:t>
            </a:r>
            <a:endParaRPr lang="ru-RU" b="1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6600"/>
              </a:solidFill>
              <a:latin typeface="Arial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64194" y="2166552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C0000"/>
                </a:solidFill>
              </a:rPr>
              <a:t>Анкетирование:</a:t>
            </a:r>
          </a:p>
          <a:p>
            <a:pPr algn="ctr"/>
            <a:r>
              <a:rPr lang="ru-RU" b="1" dirty="0" smtClean="0">
                <a:solidFill>
                  <a:srgbClr val="CC0000"/>
                </a:solidFill>
              </a:rPr>
              <a:t>«От чего зависит успешность ученика?»</a:t>
            </a:r>
            <a:endParaRPr lang="ru-RU" b="1" dirty="0">
              <a:solidFill>
                <a:srgbClr val="CC0000"/>
              </a:solidFill>
            </a:endParaRPr>
          </a:p>
        </p:txBody>
      </p:sp>
      <p:pic>
        <p:nvPicPr>
          <p:cNvPr id="11" name="Picture 8" descr="MCj0428419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012" y="2998573"/>
            <a:ext cx="970601" cy="93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MCj0424178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29367" y="4010945"/>
            <a:ext cx="1131888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0" descr="MCj04282890000[1]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76335" y="5486400"/>
            <a:ext cx="12954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8927235" y="3252571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Зачем ты учишься?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02378" y="4326513"/>
            <a:ext cx="42809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Могут ли все учиться только на «4» и «5»?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553918" y="5560433"/>
            <a:ext cx="5638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Помогают ли тебе родители (родные) в учебе?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517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164431" y="1210082"/>
            <a:ext cx="6631785" cy="1524185"/>
          </a:xfrm>
        </p:spPr>
        <p:txBody>
          <a:bodyPr rtlCol="0">
            <a:normAutofit fontScale="90000"/>
          </a:bodyPr>
          <a:lstStyle/>
          <a:p>
            <a:pPr marL="156845" marR="149860">
              <a:lnSpc>
                <a:spcPts val="1365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Третий рисковый профиль</a:t>
            </a: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  <a:t>Низкая учебная мотивация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E478EB-C91D-4F65-ABE7-97357B17A1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White">
          <a:xfrm>
            <a:off x="11730681" y="117275"/>
            <a:ext cx="255372" cy="311093"/>
          </a:xfrm>
        </p:spPr>
        <p:txBody>
          <a:bodyPr rtlCol="0">
            <a:normAutofit fontScale="92500" lnSpcReduction="2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F9A1308-AD4D-492C-B931-EA94BBCF4B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15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ph type="tbl" sz="quarter" idx="17"/>
          </p:nvPr>
        </p:nvGraphicFramePr>
        <p:xfrm>
          <a:off x="11788345" y="6328376"/>
          <a:ext cx="222422" cy="3708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2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6631459" y="1975707"/>
            <a:ext cx="55605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28600" algn="l"/>
              </a:tabLs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Формула успеха: ХОЧУ-МОГУ-НАДО</a:t>
            </a:r>
            <a:r>
              <a:rPr lang="ru-RU" b="1" dirty="0" smtClean="0">
                <a:solidFill>
                  <a:srgbClr val="800080"/>
                </a:solidFill>
              </a:rPr>
              <a:t>.</a:t>
            </a:r>
            <a:endParaRPr lang="ru-RU" b="1" dirty="0">
              <a:solidFill>
                <a:srgbClr val="800080"/>
              </a:solidFill>
            </a:endParaRPr>
          </a:p>
        </p:txBody>
      </p:sp>
      <p:pic>
        <p:nvPicPr>
          <p:cNvPr id="20" name="Picture 12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18060" y="257256"/>
            <a:ext cx="1433512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6499654" y="2265406"/>
            <a:ext cx="546168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28600" algn="l"/>
              </a:tabLst>
            </a:pPr>
            <a:endParaRPr lang="ru-RU" sz="1600" dirty="0" smtClean="0">
              <a:solidFill>
                <a:schemeClr val="bg1"/>
              </a:solidFill>
            </a:endParaRPr>
          </a:p>
          <a:p>
            <a:pPr algn="ctr">
              <a:tabLst>
                <a:tab pos="228600" algn="l"/>
              </a:tabLst>
            </a:pPr>
            <a:r>
              <a:rPr lang="ru-RU" sz="1600" dirty="0" smtClean="0">
                <a:solidFill>
                  <a:schemeClr val="bg1"/>
                </a:solidFill>
              </a:rPr>
              <a:t>Правильный выбор профессии позволяет человеку полностью реализовать собственный потенциал, избежать разочарования, оградить себя и свою семью от нищеты и неуверенности в завтрашнем дне. Какой выбор можно считать правильным?</a:t>
            </a:r>
          </a:p>
          <a:p>
            <a:pPr algn="ctr">
              <a:tabLst>
                <a:tab pos="228600" algn="l"/>
              </a:tabLst>
            </a:pPr>
            <a:endParaRPr lang="ru-RU" sz="1600" dirty="0" smtClean="0">
              <a:solidFill>
                <a:schemeClr val="bg1"/>
              </a:solidFill>
            </a:endParaRPr>
          </a:p>
          <a:p>
            <a:pPr algn="ctr">
              <a:tabLst>
                <a:tab pos="228600" algn="l"/>
              </a:tabLst>
            </a:pPr>
            <a:endParaRPr lang="ru-RU" sz="1600" dirty="0" smtClean="0">
              <a:solidFill>
                <a:schemeClr val="bg1"/>
              </a:solidFill>
            </a:endParaRPr>
          </a:p>
          <a:p>
            <a:pPr>
              <a:tabLst>
                <a:tab pos="228600" algn="l"/>
              </a:tabLst>
            </a:pPr>
            <a:r>
              <a:rPr lang="ru-RU" sz="1600" dirty="0" smtClean="0">
                <a:solidFill>
                  <a:schemeClr val="bg1"/>
                </a:solidFill>
              </a:rPr>
              <a:t>Во-первых, будущая работа должна быть в радость, а не в тягость.</a:t>
            </a:r>
          </a:p>
          <a:p>
            <a:pPr>
              <a:tabLst>
                <a:tab pos="228600" algn="l"/>
              </a:tabLst>
            </a:pPr>
            <a:endParaRPr lang="ru-RU" sz="1600" dirty="0" smtClean="0">
              <a:solidFill>
                <a:schemeClr val="bg1"/>
              </a:solidFill>
            </a:endParaRPr>
          </a:p>
          <a:p>
            <a:pPr>
              <a:tabLst>
                <a:tab pos="228600" algn="l"/>
              </a:tabLst>
            </a:pPr>
            <a:r>
              <a:rPr lang="ru-RU" sz="1600" dirty="0" smtClean="0">
                <a:solidFill>
                  <a:schemeClr val="bg1"/>
                </a:solidFill>
              </a:rPr>
              <a:t>Во-вторых, необходимо обладать набором профессионально важных качеств для этой работы: интеллектуальных, физических, психологических.</a:t>
            </a:r>
          </a:p>
          <a:p>
            <a:pPr>
              <a:tabLst>
                <a:tab pos="228600" algn="l"/>
              </a:tabLst>
            </a:pPr>
            <a:endParaRPr lang="ru-RU" sz="1600" dirty="0" smtClean="0">
              <a:solidFill>
                <a:schemeClr val="bg1"/>
              </a:solidFill>
            </a:endParaRPr>
          </a:p>
          <a:p>
            <a:pPr>
              <a:tabLst>
                <a:tab pos="228600" algn="l"/>
              </a:tabLst>
            </a:pPr>
            <a:r>
              <a:rPr lang="ru-RU" sz="1600" dirty="0" smtClean="0">
                <a:solidFill>
                  <a:schemeClr val="bg1"/>
                </a:solidFill>
              </a:rPr>
              <a:t>В-третьих, эта профессия должна пользоваться спросом на рынке труда.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517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164431" y="1210082"/>
            <a:ext cx="6458791" cy="1524185"/>
          </a:xfrm>
        </p:spPr>
        <p:txBody>
          <a:bodyPr rtlCol="0">
            <a:normAutofit fontScale="90000"/>
          </a:bodyPr>
          <a:lstStyle/>
          <a:p>
            <a:pPr marL="156845" marR="149860">
              <a:lnSpc>
                <a:spcPts val="1365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Четвёртый рисковый профиль</a:t>
            </a: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/>
                <a:ea typeface="Calibri"/>
              </a:rPr>
              <a:t>Понижение уровня </a:t>
            </a:r>
            <a:br>
              <a:rPr lang="ru-RU" sz="3600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/>
                <a:ea typeface="Calibri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/>
                <a:ea typeface="Calibri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/>
                <a:ea typeface="Calibri"/>
              </a:rPr>
              <a:t>школьной мотивации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1.Работа с родителями в </a:t>
            </a:r>
            <a:r>
              <a:rPr lang="ru-RU" sz="2200" b="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напрвлении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снижения тревожности у детей.</a:t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2.Курсы повышения педагогов в </a:t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направлении: «Психолого-педагогическая </a:t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грамотность педагогов».</a:t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3.Корректировка планов воспитательной </a:t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работы.</a:t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4.Мониторинг факторов школьного </a:t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неблагополучия.</a:t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5.Введение в практику технологии : </a:t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«Ситуация успеха»</a:t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6.Еженедельная Линейка успеха.</a:t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7.Занятия психолога с группой учащихся</a:t>
            </a:r>
            <a:r>
              <a:rPr lang="ru-RU" sz="27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7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E478EB-C91D-4F65-ABE7-97357B17A1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White">
          <a:xfrm>
            <a:off x="6771503" y="1674228"/>
            <a:ext cx="4654303" cy="2154741"/>
          </a:xfrm>
        </p:spPr>
        <p:txBody>
          <a:bodyPr rtlCol="0">
            <a:normAutofit/>
          </a:bodyPr>
          <a:lstStyle/>
          <a:p>
            <a:endParaRPr lang="ru-RU" sz="2400" dirty="0" smtClean="0">
              <a:solidFill>
                <a:srgbClr val="0C40AA"/>
              </a:solidFill>
            </a:endParaRPr>
          </a:p>
          <a:p>
            <a:r>
              <a:rPr lang="ru-RU" sz="2400" dirty="0" smtClean="0">
                <a:solidFill>
                  <a:srgbClr val="0C40AA"/>
                </a:solidFill>
              </a:rPr>
              <a:t> 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F9A1308-AD4D-492C-B931-EA94BBCF4B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16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ph type="tbl" sz="quarter" idx="17"/>
          </p:nvPr>
        </p:nvGraphicFramePr>
        <p:xfrm>
          <a:off x="10445578" y="825500"/>
          <a:ext cx="222422" cy="3708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2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2" name="Picture 3" descr="C:\Users\FC6F~1\AppData\Local\Temp\Rar$DIa5504.44664\WhatsApp Image 2021-05-27 at 10.30.09 (2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7036" y="332927"/>
            <a:ext cx="4632960" cy="2606040"/>
          </a:xfrm>
          <a:prstGeom prst="rect">
            <a:avLst/>
          </a:prstGeom>
          <a:noFill/>
        </p:spPr>
      </p:pic>
      <p:pic>
        <p:nvPicPr>
          <p:cNvPr id="13" name="Picture 4" descr="C:\Users\FC6F~1\AppData\Local\Temp\Rar$DIa5504.47416\WhatsApp Image 2021-05-27 at 10.30.09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8595" y="3525794"/>
            <a:ext cx="4547286" cy="28832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9517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164431" y="1210082"/>
            <a:ext cx="7343716" cy="1524185"/>
          </a:xfrm>
        </p:spPr>
        <p:txBody>
          <a:bodyPr rtlCol="0">
            <a:normAutofit fontScale="90000"/>
          </a:bodyPr>
          <a:lstStyle/>
          <a:p>
            <a:pPr marL="156845" marR="149860">
              <a:lnSpc>
                <a:spcPts val="1365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Пятый рисковый профиль</a:t>
            </a: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Высокая доля обучающихся с </a:t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рисками учебной </a:t>
            </a:r>
            <a:r>
              <a:rPr lang="ru-RU" sz="36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1.Выявление детей , которые дают низкие 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результаты.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2.Разработка Дорожной карты по работе с 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детьми с рисками учебной </a:t>
            </a:r>
            <a:r>
              <a:rPr lang="ru-RU" sz="2700" b="0" dirty="0" err="1" smtClean="0">
                <a:latin typeface="Arial" pitchFamily="34" charset="0"/>
                <a:cs typeface="Arial" pitchFamily="34" charset="0"/>
              </a:rPr>
              <a:t>неуспешности</a:t>
            </a: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3.Индивидуализация и дифференциация 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обучения.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4.Развитие навыка читательской грамотности.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5.Смысловое чтение , ведение творческих 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>тетрадей.</a:t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sz="27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0" dirty="0" smtClean="0"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E478EB-C91D-4F65-ABE7-97357B17A1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White">
          <a:xfrm>
            <a:off x="6936259" y="1550661"/>
            <a:ext cx="6046573" cy="2154741"/>
          </a:xfrm>
        </p:spPr>
        <p:txBody>
          <a:bodyPr rtlCol="0">
            <a:normAutofit/>
          </a:bodyPr>
          <a:lstStyle/>
          <a:p>
            <a:r>
              <a:rPr lang="ru-RU" sz="2400" dirty="0" smtClean="0">
                <a:solidFill>
                  <a:srgbClr val="0C40AA"/>
                </a:solidFill>
              </a:rPr>
              <a:t> 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F9A1308-AD4D-492C-B931-EA94BBCF4B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17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ph type="tbl" sz="quarter" idx="17"/>
          </p:nvPr>
        </p:nvGraphicFramePr>
        <p:xfrm>
          <a:off x="10445578" y="825500"/>
          <a:ext cx="222422" cy="3708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2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9517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32" y="1033272"/>
            <a:ext cx="10305860" cy="782638"/>
          </a:xfrm>
        </p:spPr>
        <p:txBody>
          <a:bodyPr rtlCol="0">
            <a:normAutofit/>
          </a:bodyPr>
          <a:lstStyle/>
          <a:p>
            <a:pPr algn="ctr" rtl="0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Заключение.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7FC0424-40B9-486A-B71B-BA76CD90DD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18</a:t>
            </a:fld>
            <a:endParaRPr lang="ru-RU"/>
          </a:p>
        </p:txBody>
      </p:sp>
      <p:pic>
        <p:nvPicPr>
          <p:cNvPr id="106498" name="Picture 2" descr="C:\Users\азизова\Desktop\облож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73023" y="1861751"/>
            <a:ext cx="3031424" cy="4536861"/>
          </a:xfrm>
          <a:prstGeom prst="rect">
            <a:avLst/>
          </a:prstGeom>
          <a:noFill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05708" y="2820315"/>
          <a:ext cx="6485924" cy="28390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64859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3908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В заключении я хочу сказать , что</a:t>
                      </a:r>
                      <a:r>
                        <a:rPr lang="ru-RU" baseline="0" dirty="0" smtClean="0"/>
                        <a:t> для реализации данного проекта необходима командная работа . Попав в ШНОР школы получают импульс для дальнейшего развития.</a:t>
                      </a:r>
                    </a:p>
                    <a:p>
                      <a:r>
                        <a:rPr lang="ru-RU" baseline="0" dirty="0" smtClean="0"/>
                        <a:t>Школа не может быть лучше своих учителей .И только тогда , когда рядом с нами будет работать команда грамотных , компетентных , </a:t>
                      </a:r>
                      <a:r>
                        <a:rPr lang="ru-RU" baseline="0" smtClean="0"/>
                        <a:t>инициативных педагогов , мы </a:t>
                      </a:r>
                      <a:r>
                        <a:rPr lang="ru-RU" baseline="0" dirty="0" smtClean="0"/>
                        <a:t>добьемся успеха.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582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32" y="1033272"/>
            <a:ext cx="10305860" cy="782638"/>
          </a:xfrm>
        </p:spPr>
        <p:txBody>
          <a:bodyPr rtlCol="0">
            <a:normAutofit/>
          </a:bodyPr>
          <a:lstStyle/>
          <a:p>
            <a:pPr rtl="0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Спасибо за внимание!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7FC0424-40B9-486A-B71B-BA76CD90DD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82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C01CE71-FC76-4B08-B6CF-991940C3C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Перемены происходят лишь тогда , когда мы идём наперекор тому, к чему привыкли.</a:t>
            </a:r>
            <a:b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Высказывания успешных людей</a:t>
            </a:r>
            <a:r>
              <a:rPr lang="ru-RU" alt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32AE43E3-E3DE-481E-9B87-7B1F8783A6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06314" y="3080951"/>
            <a:ext cx="90616" cy="115330"/>
          </a:xfrm>
        </p:spPr>
        <p:txBody>
          <a:bodyPr rtlCol="0">
            <a:normAutofit fontScale="25000" lnSpcReduction="20000"/>
          </a:bodyPr>
          <a:lstStyle/>
          <a:p>
            <a:pPr rtl="0"/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88F02AC-2ACE-4B6E-9181-99EBB08906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4032" y="5593492"/>
            <a:ext cx="74465" cy="69674"/>
          </a:xfrm>
        </p:spPr>
        <p:txBody>
          <a:bodyPr rtlCol="0">
            <a:noAutofit/>
          </a:bodyPr>
          <a:lstStyle/>
          <a:p>
            <a:pPr rtl="0"/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4" name="Рисунок 13" descr="Офисное здание на фоне чистого неба, вид под небольшим углом">
            <a:extLst>
              <a:ext uri="{FF2B5EF4-FFF2-40B4-BE49-F238E27FC236}">
                <a16:creationId xmlns:a16="http://schemas.microsoft.com/office/drawing/2014/main" id="{1E9B5A50-F85D-49E6-9C85-59731947057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/>
          <a:srcRect l="17163" t="7596" r="21154"/>
          <a:stretch/>
        </p:blipFill>
        <p:spPr>
          <a:xfrm>
            <a:off x="5519738" y="0"/>
            <a:ext cx="6103621" cy="6858000"/>
          </a:xfr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1C20937-8D4C-4000-BCD6-AC984F093F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792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Офисное здание на фоне чистого неба, вид под небольшим углом">
            <a:extLst>
              <a:ext uri="{FF2B5EF4-FFF2-40B4-BE49-F238E27FC236}">
                <a16:creationId xmlns:a16="http://schemas.microsoft.com/office/drawing/2014/main" id="{BD519751-E686-4F24-9C8F-C439D8581B8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/>
          <a:srcRect l="10743" t="17230" r="27972"/>
          <a:stretch/>
        </p:blipFill>
        <p:spPr>
          <a:xfrm>
            <a:off x="0" y="388335"/>
            <a:ext cx="6108872" cy="5485128"/>
          </a:xfr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0B93806-769F-4C20-A684-CA4CB5BB8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232" y="230660"/>
            <a:ext cx="5660057" cy="6227806"/>
          </a:xfrm>
        </p:spPr>
        <p:txBody>
          <a:bodyPr rtlCol="0">
            <a:noAutofit/>
          </a:bodyPr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u="sng" dirty="0" smtClean="0">
                <a:solidFill>
                  <a:srgbClr val="92D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 исходного состояния школы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МБОУ </a:t>
            </a:r>
            <a:r>
              <a:rPr lang="ru-RU" sz="2000" b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Араблинская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средняя общеобразовательная школа    расположена в центре села </a:t>
            </a:r>
            <a:r>
              <a:rPr lang="ru-RU" sz="2000" b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Араблинское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здание школы 1970.года постройки, капитальный ремонт не проводился.  Общая площадь школы составляет 1147 кв.м, 1 этаж. Школа располагает 13 учебными кабинетами. В школе имеются спортивный зал, библиотека и пришкольный участок</a:t>
            </a:r>
            <a:r>
              <a:rPr lang="ru-RU" sz="2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 обучающихся на 1 сентября 2020 года - </a:t>
            </a:r>
            <a:r>
              <a:rPr lang="ru-RU" sz="2000" b="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407 человек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Численность детей по ступеням образования: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Начальное общее образование - 198 </a:t>
            </a:r>
            <a:r>
              <a:rPr lang="ru-RU" sz="2000" b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.;</a:t>
            </a:r>
            <a:b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Основное общее образование- 176 </a:t>
            </a:r>
            <a:r>
              <a:rPr lang="ru-RU" sz="2000" b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.;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Основное общее образование- 33 </a:t>
            </a:r>
            <a:r>
              <a:rPr lang="ru-RU" sz="2000" b="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.;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Школа работает в режиме пятидневной рабочей недели для обучающихся 1-х классов и шестидневной для  обучающихся 2-11 классов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Обучающиеся школы – это в основном дети из малообеспеченных и многодетных семей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lang="ru-RU" sz="80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80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6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38DCF8F-466A-4FC0-91DF-33EF070ED3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149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774031" y="1317173"/>
            <a:ext cx="3657925" cy="1524185"/>
          </a:xfrm>
        </p:spPr>
        <p:txBody>
          <a:bodyPr rtlCol="0">
            <a:normAutofit/>
          </a:bodyPr>
          <a:lstStyle/>
          <a:p>
            <a:pPr marL="156845" marR="149860">
              <a:lnSpc>
                <a:spcPts val="1365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>Социальные </a:t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r>
              <a:rPr lang="ru-RU" dirty="0" smtClean="0">
                <a:latin typeface="Times New Roman"/>
                <a:ea typeface="Times New Roman"/>
              </a:rPr>
              <a:t>категории</a:t>
            </a:r>
            <a:br>
              <a:rPr lang="ru-RU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E478EB-C91D-4F65-ABE7-97357B17A1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White"/>
        <p:txBody>
          <a:bodyPr rtlCol="0">
            <a:normAutofit/>
          </a:bodyPr>
          <a:lstStyle/>
          <a:p>
            <a:pPr rtl="0"/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57A2F8E4-E36A-48D7-B6C1-F49851F68C74}"/>
              </a:ext>
            </a:extLst>
          </p:cNvPr>
          <p:cNvGraphicFramePr>
            <a:graphicFrameLocks noGrp="1"/>
          </p:cNvGraphicFramePr>
          <p:nvPr>
            <p:ph type="tbl" sz="quarter" idx="17"/>
            <p:extLst>
              <p:ext uri="{D42A27DB-BD31-4B8C-83A1-F6EECF244321}">
                <p14:modId xmlns:p14="http://schemas.microsoft.com/office/powerpoint/2010/main" val="3045389818"/>
              </p:ext>
            </p:extLst>
          </p:nvPr>
        </p:nvGraphicFramePr>
        <p:xfrm>
          <a:off x="4716463" y="1592263"/>
          <a:ext cx="6816510" cy="263652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484000">
                  <a:extLst>
                    <a:ext uri="{9D8B030D-6E8A-4147-A177-3AD203B41FA5}">
                      <a16:colId xmlns:a16="http://schemas.microsoft.com/office/drawing/2014/main" val="3380805304"/>
                    </a:ext>
                  </a:extLst>
                </a:gridCol>
                <a:gridCol w="2174196">
                  <a:extLst>
                    <a:ext uri="{9D8B030D-6E8A-4147-A177-3AD203B41FA5}">
                      <a16:colId xmlns:a16="http://schemas.microsoft.com/office/drawing/2014/main" val="2052351992"/>
                    </a:ext>
                  </a:extLst>
                </a:gridCol>
                <a:gridCol w="2158314">
                  <a:extLst>
                    <a:ext uri="{9D8B030D-6E8A-4147-A177-3AD203B41FA5}">
                      <a16:colId xmlns:a16="http://schemas.microsoft.com/office/drawing/2014/main" val="36025769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56845" marR="149860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156845" marR="149860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Социальные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категории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59410" marR="349250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359410" marR="349250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Количество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семей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365"/>
                        </a:lnSpc>
                        <a:spcAft>
                          <a:spcPts val="0"/>
                        </a:spcAft>
                        <a:tabLst>
                          <a:tab pos="982345" algn="l"/>
                        </a:tabLs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13335" algn="ctr">
                        <a:lnSpc>
                          <a:spcPts val="1365"/>
                        </a:lnSpc>
                        <a:spcAft>
                          <a:spcPts val="0"/>
                        </a:spcAft>
                        <a:tabLst>
                          <a:tab pos="982345" algn="l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Количество</a:t>
                      </a:r>
                      <a:r>
                        <a:rPr lang="ru-RU" sz="2000" b="1" baseline="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детей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085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56845" marR="14922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56845" marR="14922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Общее </a:t>
                      </a:r>
                      <a:r>
                        <a:rPr lang="ru-RU" sz="20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число семей</a:t>
                      </a: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7505" marR="34925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57505" marR="34925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238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143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407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921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56845" marR="14668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56845" marR="14668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Полные </a:t>
                      </a:r>
                      <a:r>
                        <a:rPr lang="ru-RU" sz="20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семьи</a:t>
                      </a: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57505" marR="34925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57505" marR="34925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210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143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376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341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56845" marR="14605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56845" marR="14605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Неполные </a:t>
                      </a:r>
                      <a:r>
                        <a:rPr lang="ru-RU" sz="20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семьи</a:t>
                      </a: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7505" marR="34925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57505" marR="34925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28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143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31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061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56845" marR="14668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56845" marR="14668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Многодетные </a:t>
                      </a:r>
                      <a:r>
                        <a:rPr lang="ru-RU" sz="20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семьи</a:t>
                      </a: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57505" marR="34925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57505" marR="34925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48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143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148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633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56845" marR="15049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56845" marR="15049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Малообеспечен</a:t>
                      </a:r>
                      <a:endParaRPr lang="ru-RU" sz="20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56845" marR="15049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ные</a:t>
                      </a:r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семьи</a:t>
                      </a: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7505" marR="34925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57505" marR="34925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23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143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68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958998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F9A1308-AD4D-492C-B931-EA94BBCF4B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517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774031" y="1317173"/>
            <a:ext cx="6458791" cy="1524185"/>
          </a:xfrm>
        </p:spPr>
        <p:txBody>
          <a:bodyPr rtlCol="0">
            <a:normAutofit fontScale="90000"/>
          </a:bodyPr>
          <a:lstStyle/>
          <a:p>
            <a:pPr marL="156845" marR="149860" lvl="0">
              <a:lnSpc>
                <a:spcPts val="1365"/>
              </a:lnSpc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Характеристика </a:t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педагогического </a:t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коллектива</a:t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E478EB-C91D-4F65-ABE7-97357B17A1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White"/>
        <p:txBody>
          <a:bodyPr rtlCol="0">
            <a:normAutofit/>
          </a:bodyPr>
          <a:lstStyle/>
          <a:p>
            <a:pPr rtl="0"/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F9A1308-AD4D-492C-B931-EA94BBCF4B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5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ph type="tbl" sz="quarter" idx="17"/>
          </p:nvPr>
        </p:nvGraphicFramePr>
        <p:xfrm>
          <a:off x="10445578" y="825500"/>
          <a:ext cx="222422" cy="3708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2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395784" y="1622613"/>
            <a:ext cx="560996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962150" algn="l"/>
              </a:tabLst>
            </a:pPr>
            <a:endParaRPr lang="ru-RU" sz="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962150" algn="l"/>
              </a:tabLst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Всего педагогов в школе – 45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962150" algn="l"/>
              </a:tabLst>
            </a:pPr>
            <a:endParaRPr lang="ru-RU" sz="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962150" algn="l"/>
              </a:tabLst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 высшим образованием 28 педагогов;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962150" algn="l"/>
              </a:tabLst>
            </a:pP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962150" algn="l"/>
              </a:tabLst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4- с высшей категорией;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962150" algn="l"/>
              </a:tabLst>
            </a:pP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962150" algn="l"/>
              </a:tabLst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19-с первой;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962150" algn="l"/>
              </a:tabLst>
            </a:pP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AutoNum type="arabicPlain" startAt="5"/>
              <a:tabLst>
                <a:tab pos="1962150" algn="l"/>
              </a:tabLst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педагогов имеют звание «Почётный работник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1962150" algn="l"/>
              </a:tabLst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2519517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164431" y="1210082"/>
            <a:ext cx="6458791" cy="1524185"/>
          </a:xfrm>
        </p:spPr>
        <p:txBody>
          <a:bodyPr rtlCol="0">
            <a:normAutofit fontScale="90000"/>
          </a:bodyPr>
          <a:lstStyle/>
          <a:p>
            <a:pPr marL="156845" marR="149860">
              <a:lnSpc>
                <a:spcPts val="1365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ШАГ 1.</a:t>
            </a: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b="0" dirty="0" smtClean="0"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latin typeface="Arial" pitchFamily="34" charset="0"/>
                <a:cs typeface="Arial" pitchFamily="34" charset="0"/>
              </a:rPr>
              <a:t>Знакомство с проектом </a:t>
            </a:r>
            <a:br>
              <a:rPr lang="ru-RU" sz="3600" b="0" dirty="0" smtClean="0"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b="0" dirty="0" smtClean="0"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b="0" dirty="0" smtClean="0"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b="0" dirty="0" smtClean="0"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latin typeface="Arial" pitchFamily="34" charset="0"/>
                <a:cs typeface="Arial" pitchFamily="34" charset="0"/>
              </a:rPr>
              <a:t>500+ из разных источников, </a:t>
            </a:r>
            <a:br>
              <a:rPr lang="ru-RU" sz="3600" b="0" dirty="0" smtClean="0"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b="0" dirty="0" smtClean="0"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b="0" dirty="0" smtClean="0"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b="0" dirty="0" smtClean="0"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latin typeface="Arial" pitchFamily="34" charset="0"/>
                <a:cs typeface="Arial" pitchFamily="34" charset="0"/>
              </a:rPr>
              <a:t> а именно с сайта ФИОКО .</a:t>
            </a:r>
            <a:r>
              <a:rPr lang="ru-RU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E478EB-C91D-4F65-ABE7-97357B17A1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White">
          <a:xfrm>
            <a:off x="238897" y="4211482"/>
            <a:ext cx="6046573" cy="2154741"/>
          </a:xfrm>
        </p:spPr>
        <p:txBody>
          <a:bodyPr rtlCol="0">
            <a:normAutofit/>
          </a:bodyPr>
          <a:lstStyle/>
          <a:p>
            <a:r>
              <a:rPr lang="ru-RU" sz="2400" dirty="0" smtClean="0">
                <a:solidFill>
                  <a:srgbClr val="0C40AA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ШАГ 2.</a:t>
            </a:r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3200" dirty="0" smtClean="0">
                <a:solidFill>
                  <a:schemeClr val="bg1"/>
                </a:solidFill>
              </a:rPr>
              <a:t>Знакомство со школой,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 которую буду курировать.</a:t>
            </a:r>
          </a:p>
          <a:p>
            <a:pPr rtl="0"/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F9A1308-AD4D-492C-B931-EA94BBCF4B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6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ph type="tbl" sz="quarter" idx="17"/>
          </p:nvPr>
        </p:nvGraphicFramePr>
        <p:xfrm>
          <a:off x="10445578" y="825500"/>
          <a:ext cx="222422" cy="3708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2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859" y="790832"/>
            <a:ext cx="5441093" cy="403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517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164431" y="1210082"/>
            <a:ext cx="6458791" cy="1524185"/>
          </a:xfrm>
        </p:spPr>
        <p:txBody>
          <a:bodyPr rtlCol="0">
            <a:normAutofit fontScale="90000"/>
          </a:bodyPr>
          <a:lstStyle/>
          <a:p>
            <a:pPr marL="156845" marR="149860" lvl="0">
              <a:lnSpc>
                <a:spcPts val="1365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ШАГ 3.</a:t>
            </a:r>
            <a:r>
              <a:rPr lang="ru-RU" sz="49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900" b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/>
              <a:t>Посещение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семинаров ,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организованных РУО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региональным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координатором,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вебинаров</a:t>
            </a:r>
            <a:r>
              <a:rPr lang="ru-RU" dirty="0" smtClean="0"/>
              <a:t> проекта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(500+)</a:t>
            </a:r>
            <a:br>
              <a:rPr lang="ru-RU" dirty="0" smtClean="0"/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E478EB-C91D-4F65-ABE7-97357B17A1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White">
          <a:xfrm>
            <a:off x="6013622" y="4211483"/>
            <a:ext cx="271848" cy="442896"/>
          </a:xfrm>
        </p:spPr>
        <p:txBody>
          <a:bodyPr rtlCol="0">
            <a:normAutofit/>
          </a:bodyPr>
          <a:lstStyle/>
          <a:p>
            <a:r>
              <a:rPr lang="ru-RU" sz="2400" dirty="0" smtClean="0">
                <a:solidFill>
                  <a:srgbClr val="0C40AA"/>
                </a:solidFill>
              </a:rPr>
              <a:t> </a:t>
            </a:r>
          </a:p>
          <a:p>
            <a:endParaRPr lang="ru-RU" sz="2400" dirty="0" smtClean="0">
              <a:solidFill>
                <a:srgbClr val="0C40AA"/>
              </a:solidFill>
            </a:endParaRPr>
          </a:p>
          <a:p>
            <a:endParaRPr lang="ru-RU" sz="2400" dirty="0" smtClean="0">
              <a:solidFill>
                <a:srgbClr val="0C40AA"/>
              </a:solidFill>
            </a:endParaRPr>
          </a:p>
          <a:p>
            <a:endParaRPr lang="ru-RU" sz="2400" dirty="0" smtClean="0">
              <a:solidFill>
                <a:srgbClr val="0C40AA"/>
              </a:solidFill>
            </a:endParaRPr>
          </a:p>
          <a:p>
            <a:endParaRPr lang="ru-RU" sz="2400" dirty="0" smtClean="0">
              <a:solidFill>
                <a:srgbClr val="0C40AA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F9A1308-AD4D-492C-B931-EA94BBCF4B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7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ph type="tbl" sz="quarter" idx="17"/>
          </p:nvPr>
        </p:nvGraphicFramePr>
        <p:xfrm>
          <a:off x="10445578" y="825500"/>
          <a:ext cx="222422" cy="3708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2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9517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164431" y="518984"/>
            <a:ext cx="6458791" cy="2215283"/>
          </a:xfrm>
        </p:spPr>
        <p:txBody>
          <a:bodyPr rtlCol="0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200" dirty="0" smtClean="0"/>
              <a:t>ШАГ 4.Первичное посещение </a:t>
            </a:r>
            <a:r>
              <a:rPr lang="ru-RU" altLang="ru-RU" sz="3200" dirty="0" smtClean="0"/>
              <a:t>МБОУ «</a:t>
            </a:r>
            <a:r>
              <a:rPr lang="ru-RU" altLang="ru-RU" sz="3200" dirty="0" err="1" smtClean="0"/>
              <a:t>Араблинская</a:t>
            </a:r>
            <a:r>
              <a:rPr lang="ru-RU" altLang="ru-RU" sz="3200" dirty="0" smtClean="0"/>
              <a:t> СОШ»</a:t>
            </a:r>
            <a:br>
              <a:rPr lang="ru-RU" altLang="ru-RU" sz="3200" dirty="0" smtClean="0"/>
            </a:br>
            <a:r>
              <a:rPr lang="ru-RU" altLang="ru-RU" sz="3200" u="sng" dirty="0" smtClean="0"/>
              <a:t>27 марта 2021 года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E478EB-C91D-4F65-ABE7-97357B17A1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White">
          <a:xfrm>
            <a:off x="11771870" y="5461687"/>
            <a:ext cx="115330" cy="115330"/>
          </a:xfrm>
        </p:spPr>
        <p:txBody>
          <a:bodyPr rtlCol="0">
            <a:normAutofit fontScale="25000" lnSpcReduction="2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F9A1308-AD4D-492C-B931-EA94BBCF4B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8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ph type="tbl" sz="quarter" idx="17"/>
          </p:nvPr>
        </p:nvGraphicFramePr>
        <p:xfrm>
          <a:off x="10445578" y="825500"/>
          <a:ext cx="222422" cy="3708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2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813" y="311207"/>
            <a:ext cx="4822151" cy="279010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1806" y="3451306"/>
            <a:ext cx="58076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посещения: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-познакомиться с коллективом курируемой школы; 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-определить качество работы всех участников образовательного процесса и школы в целом;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-наметить пути достижения поставленных перед школой и коллективом целей и задач, определённых Программой развития школы.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39481" y="3561484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-оценить эффективность работы школы;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-постараться выявить проблемы в деятельности школы, найти резервы и пути для её улучшения;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-совместно проанализировать все рисковые профили и помочь в разработке Дорожных карт по каждому направлению;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-провести диагностику и анализ конкретной ситуации в школе ; обсудить ход проекта.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517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164431" y="1210082"/>
            <a:ext cx="6458791" cy="1524185"/>
          </a:xfrm>
        </p:spPr>
        <p:txBody>
          <a:bodyPr rtlCol="0">
            <a:normAutofit/>
          </a:bodyPr>
          <a:lstStyle/>
          <a:p>
            <a:pPr marL="156845" marR="149860">
              <a:lnSpc>
                <a:spcPts val="1365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ШАГ 1.</a:t>
            </a: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b="0" dirty="0" smtClean="0"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E478EB-C91D-4F65-ABE7-97357B17A1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White">
          <a:xfrm>
            <a:off x="238897" y="4211482"/>
            <a:ext cx="6046573" cy="2154741"/>
          </a:xfrm>
        </p:spPr>
        <p:txBody>
          <a:bodyPr rtlCol="0">
            <a:normAutofit/>
          </a:bodyPr>
          <a:lstStyle/>
          <a:p>
            <a:r>
              <a:rPr lang="ru-RU" sz="2400" dirty="0" smtClean="0">
                <a:solidFill>
                  <a:srgbClr val="0C40AA"/>
                </a:solidFill>
              </a:rPr>
              <a:t> 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F9A1308-AD4D-492C-B931-EA94BBCF4B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9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ph type="tbl" sz="quarter" idx="17"/>
          </p:nvPr>
        </p:nvGraphicFramePr>
        <p:xfrm>
          <a:off x="10445578" y="825500"/>
          <a:ext cx="222422" cy="3708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2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54" y="198872"/>
            <a:ext cx="3483965" cy="38953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345989"/>
            <a:ext cx="3517557" cy="36658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74" y="4333102"/>
            <a:ext cx="4047731" cy="23724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373" y="4324865"/>
            <a:ext cx="3954162" cy="23807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724" y="370703"/>
            <a:ext cx="3665838" cy="361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517619"/>
      </p:ext>
    </p:extLst>
  </p:cSld>
  <p:clrMapOvr>
    <a:masterClrMapping/>
  </p:clrMapOvr>
</p:sld>
</file>

<file path=ppt/theme/theme1.xml><?xml version="1.0" encoding="utf-8"?>
<a:theme xmlns:a="http://schemas.openxmlformats.org/drawingml/2006/main" name="tf45331398_win32">
  <a:themeElements>
    <a:clrScheme name="Custom 25">
      <a:dk1>
        <a:sysClr val="windowText" lastClr="000000"/>
      </a:dk1>
      <a:lt1>
        <a:sysClr val="window" lastClr="FFFFFF"/>
      </a:lt1>
      <a:dk2>
        <a:srgbClr val="FFCD00"/>
      </a:dk2>
      <a:lt2>
        <a:srgbClr val="00AEDE"/>
      </a:lt2>
      <a:accent1>
        <a:srgbClr val="002E62"/>
      </a:accent1>
      <a:accent2>
        <a:srgbClr val="004CB9"/>
      </a:accent2>
      <a:accent3>
        <a:srgbClr val="FF9D00"/>
      </a:accent3>
      <a:accent4>
        <a:srgbClr val="57A773"/>
      </a:accent4>
      <a:accent5>
        <a:srgbClr val="D11149"/>
      </a:accent5>
      <a:accent6>
        <a:srgbClr val="00111F"/>
      </a:accent6>
      <a:hlink>
        <a:srgbClr val="FFFFFF"/>
      </a:hlink>
      <a:folHlink>
        <a:srgbClr val="FFFFFF"/>
      </a:folHlink>
    </a:clrScheme>
    <a:fontScheme name="Custom 22">
      <a:majorFont>
        <a:latin typeface="Verdana"/>
        <a:ea typeface=""/>
        <a:cs typeface=""/>
      </a:majorFont>
      <a:minorFont>
        <a:latin typeface="Lucida Gran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_30677662_TF45331398" id="{54C9E4F3-3A03-4402-A107-9DDD7A71BB82}" vid="{F9B8EB22-9DB8-442E-BFF0-27918EB9B00B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5154C8-4BB5-43F2-9F6C-5E79271A0D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7A0EF5-23A9-4627-BC46-745B7DD804D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F2807890-83DC-4772-9CAD-F7CB30099A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tf45331398_win32</Template>
  <TotalTime>0</TotalTime>
  <Words>660</Words>
  <Application>Microsoft Office PowerPoint</Application>
  <PresentationFormat>Широкоэкранный</PresentationFormat>
  <Paragraphs>200</Paragraphs>
  <Slides>19</Slides>
  <Notes>19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Calibri</vt:lpstr>
      <vt:lpstr>Lobster</vt:lpstr>
      <vt:lpstr>Lucida Grande</vt:lpstr>
      <vt:lpstr>Tahoma</vt:lpstr>
      <vt:lpstr>Times New Roman</vt:lpstr>
      <vt:lpstr>Verdana</vt:lpstr>
      <vt:lpstr>Wingdings</vt:lpstr>
      <vt:lpstr>tf45331398_win32</vt:lpstr>
      <vt:lpstr> Организация работы по рисковым профилям. </vt:lpstr>
      <vt:lpstr>          Перемены происходят лишь тогда , когда мы идём наперекор тому, к чему привыкли. (Высказывания успешных людей) </vt:lpstr>
      <vt:lpstr>        Анализ исходного состояния школы МБОУ Араблинская средняя общеобразовательная школа    расположена в центре села Араблинское, здание школы 1970.года постройки, капитальный ремонт не проводился.  Общая площадь школы составляет 1147 кв.м, 1 этаж. Школа располагает 13 учебными кабинетами. В школе имеются спортивный зал, библиотека и пришкольный участок. Количество обучающихся на 1 сентября 2020 года - 407 человек.  Численность детей по ступеням образования: Начальное общее образование - 198 уч.; Основное общее образование- 176 уч.; Основное общее образование- 33 уч.; Школа работает в режиме пятидневной рабочей недели для обучающихся 1-х классов и шестидневной для  обучающихся 2-11 классов Обучающиеся школы – это в основном дети из малообеспеченных и многодетных семей. </vt:lpstr>
      <vt:lpstr>  Социальные    категории </vt:lpstr>
      <vt:lpstr>   Характеристика    педагогического    коллектива  </vt:lpstr>
      <vt:lpstr>ШАГ 1.      Знакомство с проектом     500+ из разных источников,      а именно с сайта ФИОКО ..   </vt:lpstr>
      <vt:lpstr>                               ШАГ 3.     Посещение   семинаров ,  организованных РУО   и региональным   координатором,   вебинаров проекта          (500+)    ..   </vt:lpstr>
      <vt:lpstr>ШАГ 4.Первичное посещение МБОУ «Араблинская СОШ» 27 марта 2021 года</vt:lpstr>
      <vt:lpstr>ШАГ 1.     ..   </vt:lpstr>
      <vt:lpstr>                        ШАГ5. САМОДИАГНОСТИКА [sch053254] и работа с рисковыми профилями      ..   </vt:lpstr>
      <vt:lpstr>                       Первый рисковый профиль     Низкий уровень оснащения    школы      ..   </vt:lpstr>
      <vt:lpstr>                   Второй рисковый профиль    Недостаточная предметная и    методическая компетентность    педагогических работников     Проведён семинар  на тему:  «Инновационная среда, как средство   профессионального развития учителя»        ..   </vt:lpstr>
      <vt:lpstr>                             Третий рисковый профиль     Низкая учебная мотивация       1.Индивидуализация процесса   обучения.  2.Внедрение в практику   проектной , исследовательской   ,творческой деятельности.  3.Профориентация.Участие в   проектах :«Билет в будущее»,   «Проектория»  4.Опросник по мотивации.  5.Создание «Ситуации успеха»   </vt:lpstr>
      <vt:lpstr>                             Третий рисковый профиль     Низкая учебная мотивация       1.Индивидуализация процесса   обучения.  2.Внедрение в практику   проектной , исследовательской   ,творческой деятельности.  3.Профориентация.Участие в   проектах :«Билет в будущее»,   «Проектория»  4.Опросник по мотивации.  5.Создание «Ситуации успеха»   </vt:lpstr>
      <vt:lpstr>      Третий рисковый профиль     Низкая учебная мотивация     </vt:lpstr>
      <vt:lpstr>                        Четвёртый рисковый профиль    Понижение уровня   школьной мотивации   1.Работа с родителями в напрвлении   снижения тревожности у детей.  2.Курсы повышения педагогов в   направлении: «Психолого-педагогическая   грамотность педагогов».  3.Корректировка планов воспитательной   работы.  4.Мониторинг факторов школьного   неблагополучия.  5.Введение в практику технологии :   «Ситуация успеха»  6.Еженедельная Линейка успеха.  7.Занятия психолога с группой учащихся.   </vt:lpstr>
      <vt:lpstr>                          Пятый рисковый профиль    Высокая доля обучающихся с   рисками учебной неуспешности    1.Выявление детей , которые дают низкие   результаты.  2.Разработка Дорожной карты по работе с   детьми с рисками учебной неуспешности.    3.Индивидуализация и дифференциация   обучения.  4.Развитие навыка читательской грамотности.  5.Смысловое чтение , ведение творческих   тетрадей.     </vt:lpstr>
      <vt:lpstr>Заключение.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2021-08-20T19:21:58Z</dcterms:created>
  <dcterms:modified xsi:type="dcterms:W3CDTF">2021-12-07T17:03:43Z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