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7.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36.xml" ContentType="application/vnd.openxmlformats-officedocument.presentationml.slide+xml"/>
  <Override PartName="/ppt/slides/slide46.xml" ContentType="application/vnd.openxmlformats-officedocument.presentationml.slide+xml"/>
  <Override PartName="/ppt/slides/slide3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35.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6.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6" r:id="rId2"/>
    <p:sldId id="258" r:id="rId3"/>
    <p:sldId id="257" r:id="rId4"/>
    <p:sldId id="259" r:id="rId5"/>
    <p:sldId id="337" r:id="rId6"/>
    <p:sldId id="338" r:id="rId7"/>
    <p:sldId id="339" r:id="rId8"/>
    <p:sldId id="340" r:id="rId9"/>
    <p:sldId id="341" r:id="rId10"/>
    <p:sldId id="334" r:id="rId11"/>
    <p:sldId id="336" r:id="rId12"/>
    <p:sldId id="335" r:id="rId13"/>
    <p:sldId id="333" r:id="rId14"/>
    <p:sldId id="260" r:id="rId15"/>
    <p:sldId id="265" r:id="rId16"/>
    <p:sldId id="347" r:id="rId17"/>
    <p:sldId id="264" r:id="rId18"/>
    <p:sldId id="266" r:id="rId19"/>
    <p:sldId id="263" r:id="rId20"/>
    <p:sldId id="269" r:id="rId21"/>
    <p:sldId id="268" r:id="rId22"/>
    <p:sldId id="271" r:id="rId23"/>
    <p:sldId id="270" r:id="rId24"/>
    <p:sldId id="274" r:id="rId25"/>
    <p:sldId id="348" r:id="rId26"/>
    <p:sldId id="330" r:id="rId27"/>
    <p:sldId id="331" r:id="rId28"/>
    <p:sldId id="332" r:id="rId29"/>
    <p:sldId id="277" r:id="rId30"/>
    <p:sldId id="275" r:id="rId31"/>
    <p:sldId id="276" r:id="rId32"/>
    <p:sldId id="261" r:id="rId33"/>
    <p:sldId id="342" r:id="rId34"/>
    <p:sldId id="343" r:id="rId35"/>
    <p:sldId id="346" r:id="rId36"/>
    <p:sldId id="328" r:id="rId37"/>
    <p:sldId id="329"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9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5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95" Type="http://schemas.openxmlformats.org/officeDocument/2006/relationships/customXml" Target="../customXml/item2.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9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3ED717-9719-4C1D-8D6F-CD773CF569C8}" type="datetimeFigureOut">
              <a:rPr lang="ru-RU" smtClean="0"/>
              <a:pPr/>
              <a:t>18.11.2022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04E48C-B3EC-45A5-9B2E-732125A090D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45200CF-E74C-4C44-B57E-8A9C1DC4253B}" type="slidenum">
              <a:rPr lang="ru-RU" smtClean="0"/>
              <a:pPr/>
              <a:t>1</a:t>
            </a:fld>
            <a:endParaRPr lang="ru-RU" smtClean="0"/>
          </a:p>
        </p:txBody>
      </p:sp>
      <p:sp>
        <p:nvSpPr>
          <p:cNvPr id="72707" name="Rectangle 1"/>
          <p:cNvSpPr>
            <a:spLocks noGrp="1" noRot="1" noChangeAspect="1" noChangeArrowheads="1" noTextEdit="1"/>
          </p:cNvSpPr>
          <p:nvPr>
            <p:ph type="sldImg"/>
          </p:nvPr>
        </p:nvSpPr>
        <p:spPr>
          <a:xfrm>
            <a:off x="1143000" y="695325"/>
            <a:ext cx="4572000" cy="3429000"/>
          </a:xfrm>
          <a:ln/>
        </p:spPr>
      </p:sp>
      <p:sp>
        <p:nvSpPr>
          <p:cNvPr id="72708" name="Rectangle 2"/>
          <p:cNvSpPr>
            <a:spLocks noGrp="1" noChangeArrowheads="1"/>
          </p:cNvSpPr>
          <p:nvPr>
            <p:ph type="body" idx="1"/>
          </p:nvPr>
        </p:nvSpPr>
        <p:spPr>
          <a:noFill/>
          <a:ln/>
        </p:spPr>
        <p:txBody>
          <a:bodyPr wrap="none" lIns="0" tIns="0" rIns="0" bIns="0" anchor="ctr"/>
          <a:lstStyle/>
          <a:p>
            <a:pPr eaLnBrk="1" hangingPunct="1"/>
            <a:endParaRPr lang="ru-RU" alt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F3238F1-6223-4B8D-A173-767DFE7A6EA5}" type="slidenum">
              <a:rPr lang="ru-RU" smtClean="0"/>
              <a:pPr/>
              <a:t>3</a:t>
            </a:fld>
            <a:endParaRPr lang="ru-RU" smtClean="0"/>
          </a:p>
        </p:txBody>
      </p:sp>
      <p:sp>
        <p:nvSpPr>
          <p:cNvPr id="68611" name="Rectangle 1"/>
          <p:cNvSpPr>
            <a:spLocks noGrp="1" noRot="1" noChangeAspect="1" noChangeArrowheads="1" noTextEdit="1"/>
          </p:cNvSpPr>
          <p:nvPr>
            <p:ph type="sldImg"/>
          </p:nvPr>
        </p:nvSpPr>
        <p:spPr>
          <a:xfrm>
            <a:off x="1143000" y="695325"/>
            <a:ext cx="4572000" cy="3429000"/>
          </a:xfrm>
          <a:ln/>
        </p:spPr>
      </p:sp>
      <p:sp>
        <p:nvSpPr>
          <p:cNvPr id="68612" name="Rectangle 2"/>
          <p:cNvSpPr>
            <a:spLocks noGrp="1" noChangeArrowheads="1"/>
          </p:cNvSpPr>
          <p:nvPr>
            <p:ph type="body" idx="1"/>
          </p:nvPr>
        </p:nvSpPr>
        <p:spPr>
          <a:noFill/>
          <a:ln/>
        </p:spPr>
        <p:txBody>
          <a:bodyPr wrap="none" lIns="0" tIns="0" rIns="0" bIns="0" anchor="ctr"/>
          <a:lstStyle/>
          <a:p>
            <a:pPr eaLnBrk="1" hangingPunct="1"/>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Пустой слайд с заголовком">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05D5C"/>
                </a:solidFill>
                <a:latin typeface="+mj-lt"/>
              </a:defRPr>
            </a:lvl1pPr>
          </a:lstStyle>
          <a:p>
            <a:r>
              <a:rPr lang="ru-RU"/>
              <a:t>Образец заголовка</a:t>
            </a:r>
            <a:endParaRPr lang="ru-RU" dirty="0"/>
          </a:p>
        </p:txBody>
      </p:sp>
      <p:sp>
        <p:nvSpPr>
          <p:cNvPr id="4" name="Slide Number Placeholder 7"/>
          <p:cNvSpPr>
            <a:spLocks noGrp="1"/>
          </p:cNvSpPr>
          <p:nvPr>
            <p:ph type="sldNum" sz="quarter" idx="10"/>
          </p:nvPr>
        </p:nvSpPr>
        <p:spPr/>
        <p:txBody>
          <a:bodyPr/>
          <a:lstStyle>
            <a:lvl1pPr defTabSz="914400">
              <a:defRPr>
                <a:solidFill>
                  <a:srgbClr val="000000">
                    <a:lumMod val="95000"/>
                    <a:lumOff val="5000"/>
                  </a:srgbClr>
                </a:solidFill>
              </a:defRPr>
            </a:lvl1pPr>
          </a:lstStyle>
          <a:p>
            <a:pPr defTabSz="457200"/>
            <a:fld id="{3B9CAC58-44C9-4DC0-A6AF-0B4057C34224}" type="slidenum">
              <a:rPr lang="ru-RU" smtClean="0">
                <a:solidFill>
                  <a:srgbClr val="000000">
                    <a:lumMod val="75000"/>
                    <a:lumOff val="25000"/>
                  </a:srgbClr>
                </a:solidFill>
              </a:rPr>
              <a:pPr defTabSz="457200"/>
              <a:t>‹#›</a:t>
            </a:fld>
            <a:endParaRPr lang="ru-RU" dirty="0">
              <a:solidFill>
                <a:srgbClr val="000000">
                  <a:lumMod val="75000"/>
                  <a:lumOff val="25000"/>
                </a:srgbClr>
              </a:solidFill>
            </a:endParaRPr>
          </a:p>
        </p:txBody>
      </p:sp>
    </p:spTree>
    <p:extLst>
      <p:ext uri="{BB962C8B-B14F-4D97-AF65-F5344CB8AC3E}">
        <p14:creationId xmlns:p14="http://schemas.microsoft.com/office/powerpoint/2010/main" xmlns="" val="144872022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2A9F07A4-B0A0-441B-93F5-7D6D6A0A3C56}"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3"/>
          <p:cNvSpPr>
            <a:spLocks noGrp="1"/>
          </p:cNvSpPr>
          <p:nvPr>
            <p:ph type="dt" sz="half" idx="10"/>
          </p:nvPr>
        </p:nvSpPr>
        <p:spPr/>
        <p:txBody>
          <a:bodyPr/>
          <a:lstStyle>
            <a:lvl1pPr>
              <a:defRPr/>
            </a:lvl1pPr>
          </a:lstStyle>
          <a:p>
            <a:pPr>
              <a:defRPr/>
            </a:pPr>
            <a:fld id="{DA1063A7-F716-46B5-B98A-856681FF5209}" type="datetime1">
              <a:rPr lang="ru-RU" altLang="ru-RU" smtClean="0"/>
              <a:pPr>
                <a:defRPr/>
              </a:pPr>
              <a:t>18.11.2022</a:t>
            </a:fld>
            <a:endParaRPr lang="ru-RU" alt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8" name="Номер слайда 5"/>
          <p:cNvSpPr>
            <a:spLocks noGrp="1"/>
          </p:cNvSpPr>
          <p:nvPr>
            <p:ph type="sldNum" sz="quarter" idx="12"/>
          </p:nvPr>
        </p:nvSpPr>
        <p:spPr/>
        <p:txBody>
          <a:bodyPr/>
          <a:lstStyle>
            <a:lvl1pPr>
              <a:defRPr/>
            </a:lvl1pPr>
          </a:lstStyle>
          <a:p>
            <a:pPr>
              <a:defRPr/>
            </a:pPr>
            <a:fld id="{37CAF298-DD26-4481-B676-62AC705D5474}" type="slidenum">
              <a:rPr lang="ru-RU" altLang="ru-RU"/>
              <a:pPr>
                <a:defRPr/>
              </a:pPr>
              <a:t>‹#›</a:t>
            </a:fld>
            <a:endParaRPr lang="ru-RU" alt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D0201E74-1CD6-471A-8233-62D60071BC43}"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18.11.2022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18.11.2022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base.garant.ru/10108000/e4cb1d749a5d7ca9aa116ad34809507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ru.wikipedia.org/wiki/%D0%90%D1%83%D1%82%D0%B8%D0%B7%D0%BC"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hyperlink" Target="https://www.ntv.ru/novosti/2725437/" TargetMode="External"/><Relationship Id="rId7" Type="http://schemas.openxmlformats.org/officeDocument/2006/relationships/image" Target="../media/image5.png"/><Relationship Id="rId2" Type="http://schemas.openxmlformats.org/officeDocument/2006/relationships/hyperlink" Target="https://www.ntv.ru/novosti/2667930/" TargetMode="External"/><Relationship Id="rId1" Type="http://schemas.openxmlformats.org/officeDocument/2006/relationships/slideLayout" Target="../slideLayouts/slideLayout4.xml"/><Relationship Id="rId6" Type="http://schemas.openxmlformats.org/officeDocument/2006/relationships/hyperlink" Target="https://www.ntv.ru/novosti/2725567" TargetMode="External"/><Relationship Id="rId5" Type="http://schemas.openxmlformats.org/officeDocument/2006/relationships/hyperlink" Target="https://www.ntv.ru/novosti/2725486/" TargetMode="External"/><Relationship Id="rId4" Type="http://schemas.openxmlformats.org/officeDocument/2006/relationships/hyperlink" Target="https://www.ntv.ru/novosti/272551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psyjournals.ru/psyandlaw/2020/n2/Dozortseva_Oshevsky.shtml" TargetMode="Externa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www.consultant.ru/document/cons_doc_LAW_389271/3b2c6f0709cf5640388f606e66a03ed2cff6188b/" TargetMode="External"/><Relationship Id="rId3" Type="http://schemas.openxmlformats.org/officeDocument/2006/relationships/hyperlink" Target="http://www.consultant.ru/document/cons_doc_LAW_389271/cdd1e8eed2bcebb6784f447b23a23ef965850237/" TargetMode="External"/><Relationship Id="rId7" Type="http://schemas.openxmlformats.org/officeDocument/2006/relationships/hyperlink" Target="http://www.consultant.ru/document/cons_doc_LAW_389271/2ec140d58e8ceaecbc318afe3dea8e80debce8e1/" TargetMode="External"/><Relationship Id="rId2" Type="http://schemas.openxmlformats.org/officeDocument/2006/relationships/hyperlink" Target="http://www.consultant.ru/document/cons_doc_LAW_389271/ec97029645278dce9d199b14ea6bbf6c09ee93aa/" TargetMode="External"/><Relationship Id="rId1" Type="http://schemas.openxmlformats.org/officeDocument/2006/relationships/slideLayout" Target="../slideLayouts/slideLayout2.xml"/><Relationship Id="rId6" Type="http://schemas.openxmlformats.org/officeDocument/2006/relationships/hyperlink" Target="http://www.consultant.ru/document/cons_doc_LAW_389271/1ee5bf046ecce1cfb3a4924023dd0ed2c7d89da5/" TargetMode="External"/><Relationship Id="rId5" Type="http://schemas.openxmlformats.org/officeDocument/2006/relationships/hyperlink" Target="http://www.consultant.ru/document/cons_doc_LAW_389271/82e3980c79908d189a4841285a57a0324d69edfc/" TargetMode="External"/><Relationship Id="rId10" Type="http://schemas.openxmlformats.org/officeDocument/2006/relationships/hyperlink" Target="http://www.consultant.ru/document/cons_doc_LAW_389271/1e2b5c5fc29c839c457c3d876e9cc7b475bc7d45/" TargetMode="External"/><Relationship Id="rId4" Type="http://schemas.openxmlformats.org/officeDocument/2006/relationships/hyperlink" Target="http://www.consultant.ru/document/cons_doc_LAW_389271/53b2270d516421753410f7d0e0b6a81becfd28da/" TargetMode="External"/><Relationship Id="rId9" Type="http://schemas.openxmlformats.org/officeDocument/2006/relationships/hyperlink" Target="http://www.consultant.ru/document/cons_doc_LAW_389271/11f9b19337c1414c493bfd768cedffe7ff2cae88/"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71.jpeg"/><Relationship Id="rId10" Type="http://schemas.openxmlformats.org/officeDocument/2006/relationships/image" Target="../media/image75.jpeg"/><Relationship Id="rId4" Type="http://schemas.openxmlformats.org/officeDocument/2006/relationships/image" Target="../media/image70.jpeg"/><Relationship Id="rId9"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3.png"/><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4.jpeg"/><Relationship Id="rId1" Type="http://schemas.openxmlformats.org/officeDocument/2006/relationships/slideLayout" Target="../slideLayouts/slideLayout14.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eg"/></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101.jpeg"/></Relationships>
</file>

<file path=ppt/slides/_rels/slide8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www.facebook.com/nxz35/"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9392" r="391" b="15469"/>
          <a:stretch>
            <a:fillRect/>
          </a:stretch>
        </p:blipFill>
        <p:spPr bwMode="auto">
          <a:xfrm>
            <a:off x="0" y="0"/>
            <a:ext cx="9144000" cy="4797425"/>
          </a:xfrm>
          <a:prstGeom prst="rect">
            <a:avLst/>
          </a:prstGeom>
          <a:noFill/>
          <a:ln w="9525">
            <a:noFill/>
            <a:round/>
            <a:headEnd/>
            <a:tailEnd/>
          </a:ln>
        </p:spPr>
      </p:pic>
      <p:sp>
        <p:nvSpPr>
          <p:cNvPr id="2051" name="Text Box 3"/>
          <p:cNvSpPr txBox="1">
            <a:spLocks noChangeArrowheads="1"/>
          </p:cNvSpPr>
          <p:nvPr/>
        </p:nvSpPr>
        <p:spPr bwMode="auto">
          <a:xfrm>
            <a:off x="169863" y="4797425"/>
            <a:ext cx="8963025" cy="936625"/>
          </a:xfrm>
          <a:prstGeom prst="rect">
            <a:avLst/>
          </a:prstGeom>
          <a:noFill/>
          <a:ln w="9525">
            <a:noFill/>
            <a:round/>
            <a:headEnd/>
            <a:tailEnd/>
          </a:ln>
        </p:spPr>
        <p:txBody>
          <a:bodyPr anchor="ctr"/>
          <a:lstStyle/>
          <a:p>
            <a:pPr defTabSz="449263">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z="2800" b="1">
              <a:cs typeface="Arial" pitchFamily="34" charset="0"/>
            </a:endParaRPr>
          </a:p>
        </p:txBody>
      </p:sp>
      <p:sp>
        <p:nvSpPr>
          <p:cNvPr id="2052" name="Text Box 4"/>
          <p:cNvSpPr txBox="1">
            <a:spLocks noChangeArrowheads="1"/>
          </p:cNvSpPr>
          <p:nvPr/>
        </p:nvSpPr>
        <p:spPr bwMode="auto">
          <a:xfrm>
            <a:off x="228600" y="5943600"/>
            <a:ext cx="8534400" cy="838200"/>
          </a:xfrm>
          <a:prstGeom prst="rect">
            <a:avLst/>
          </a:prstGeom>
          <a:noFill/>
          <a:ln w="9525">
            <a:noFill/>
            <a:round/>
            <a:headEnd/>
            <a:tailEnd/>
          </a:ln>
        </p:spPr>
        <p:txBody>
          <a:bodyPr/>
          <a:lstStyle/>
          <a:p>
            <a:pPr algn="ctr" defTabSz="449263">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altLang="ru-RU" sz="1400">
                <a:latin typeface="Times New Roman" pitchFamily="18" charset="0"/>
              </a:rPr>
              <a:t>Заведующий детским отделением БУЗ ВО «ВО ПНД №1», врач психиатр высшей категории, руководитель АНО «Центр информационной безопасности в сети Интернет «Защита»» </a:t>
            </a:r>
          </a:p>
          <a:p>
            <a:pPr algn="ctr" defTabSz="449263">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altLang="ru-RU" sz="1400">
                <a:latin typeface="Times New Roman" pitchFamily="18" charset="0"/>
              </a:rPr>
              <a:t>Юрий Афанасьев</a:t>
            </a:r>
          </a:p>
        </p:txBody>
      </p:sp>
      <p:sp>
        <p:nvSpPr>
          <p:cNvPr id="2053" name="Rectangle 4"/>
          <p:cNvSpPr>
            <a:spLocks noChangeArrowheads="1"/>
          </p:cNvSpPr>
          <p:nvPr/>
        </p:nvSpPr>
        <p:spPr bwMode="auto">
          <a:xfrm>
            <a:off x="0" y="4800600"/>
            <a:ext cx="9144000" cy="1073150"/>
          </a:xfrm>
          <a:prstGeom prst="rect">
            <a:avLst/>
          </a:prstGeom>
          <a:solidFill>
            <a:srgbClr val="31A3D4"/>
          </a:solidFill>
          <a:ln w="12600" cap="sq">
            <a:solidFill>
              <a:srgbClr val="89A4A7"/>
            </a:solidFill>
            <a:miter lim="800000"/>
            <a:headEnd/>
            <a:tailEnd/>
          </a:ln>
        </p:spPr>
        <p:txBody>
          <a:bodyPr wrap="none" anchor="ctr"/>
          <a:lstStyle/>
          <a:p>
            <a:pPr algn="ctr" eaLnBrk="0" hangingPunct="0">
              <a:buClr>
                <a:srgbClr val="000000"/>
              </a:buClr>
              <a:buSzPct val="100000"/>
              <a:buFont typeface="Times New Roman" pitchFamily="18" charset="0"/>
              <a:buNone/>
            </a:pPr>
            <a:r>
              <a:rPr lang="ru-RU" altLang="ru-RU" sz="2000" b="1" dirty="0" smtClean="0">
                <a:solidFill>
                  <a:schemeClr val="bg1"/>
                </a:solidFill>
                <a:latin typeface="Times New Roman" pitchFamily="18" charset="0"/>
              </a:rPr>
              <a:t>Профилактика экстремизма и терроризма с участием врача</a:t>
            </a:r>
            <a:endParaRPr lang="ru-RU" altLang="ru-RU" sz="2000" b="1" dirty="0">
              <a:solidFill>
                <a:schemeClr val="bg1"/>
              </a:solidFill>
              <a:latin typeface="Times New Roman" pitchFamily="18" charset="0"/>
            </a:endParaRPr>
          </a:p>
        </p:txBody>
      </p:sp>
      <p:pic>
        <p:nvPicPr>
          <p:cNvPr id="9" name="Picture 2" descr="C:\Users\Врач\Desktop\RARS_18+.svg.png"/>
          <p:cNvPicPr>
            <a:picLocks noChangeAspect="1" noChangeArrowheads="1"/>
          </p:cNvPicPr>
          <p:nvPr/>
        </p:nvPicPr>
        <p:blipFill>
          <a:blip r:embed="rId4" cstate="print"/>
          <a:srcRect/>
          <a:stretch>
            <a:fillRect/>
          </a:stretch>
        </p:blipFill>
        <p:spPr bwMode="auto">
          <a:xfrm>
            <a:off x="8358880" y="0"/>
            <a:ext cx="785120" cy="78512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4294967295"/>
          </p:nvPr>
        </p:nvSpPr>
        <p:spPr>
          <a:xfrm>
            <a:off x="-152400" y="1219200"/>
            <a:ext cx="9296400" cy="5334000"/>
          </a:xfrm>
        </p:spPr>
        <p:txBody>
          <a:bodyPr>
            <a:normAutofit lnSpcReduction="10000"/>
          </a:bodyPr>
          <a:lstStyle/>
          <a:p>
            <a:pPr>
              <a:lnSpc>
                <a:spcPct val="80000"/>
              </a:lnSpc>
              <a:buFontTx/>
              <a:buNone/>
            </a:pPr>
            <a:r>
              <a:rPr lang="ru-RU" altLang="ru-RU" sz="2000" dirty="0">
                <a:latin typeface="Times New Roman" pitchFamily="18" charset="0"/>
              </a:rPr>
              <a:t>     К информации, запрещенной для распространения среди детей, относится информация:</a:t>
            </a:r>
          </a:p>
          <a:p>
            <a:pPr>
              <a:lnSpc>
                <a:spcPct val="80000"/>
              </a:lnSpc>
              <a:buFontTx/>
              <a:buNone/>
            </a:pPr>
            <a:r>
              <a:rPr lang="ru-RU" altLang="ru-RU" sz="2000" dirty="0">
                <a:latin typeface="Times New Roman" pitchFamily="18" charset="0"/>
              </a:rPr>
              <a:t>     </a:t>
            </a:r>
            <a:r>
              <a:rPr lang="ru-RU" altLang="ru-RU" sz="2000" dirty="0">
                <a:solidFill>
                  <a:srgbClr val="FF0000"/>
                </a:solidFill>
                <a:latin typeface="Times New Roman" pitchFamily="18" charset="0"/>
              </a:rPr>
              <a:t>1) побуждающая детей к совершению действий, представляющих угрозу их жизни и (или) здоровью, в том числе к причинению вреда своему здоровью, самоубийству;</a:t>
            </a:r>
          </a:p>
          <a:p>
            <a:pPr>
              <a:lnSpc>
                <a:spcPct val="80000"/>
              </a:lnSpc>
              <a:buFontTx/>
              <a:buNone/>
            </a:pPr>
            <a:r>
              <a:rPr lang="ru-RU" altLang="ru-RU" sz="2000" dirty="0">
                <a:latin typeface="Times New Roman" pitchFamily="18" charset="0"/>
              </a:rPr>
              <a:t>     2) способная вызвать у детей желание употребить наркотические средства, психотропные и (или) одурманивающие вещества, табачные </a:t>
            </a:r>
            <a:r>
              <a:rPr lang="ru-RU" altLang="ru-RU" sz="2000" dirty="0" smtClean="0">
                <a:latin typeface="Times New Roman" pitchFamily="18" charset="0"/>
              </a:rPr>
              <a:t>изделия</a:t>
            </a:r>
            <a:r>
              <a:rPr lang="en-US" altLang="ru-RU" sz="2000" dirty="0" smtClean="0">
                <a:latin typeface="Times New Roman" pitchFamily="18" charset="0"/>
              </a:rPr>
              <a:t>/</a:t>
            </a:r>
            <a:r>
              <a:rPr lang="ru-RU" altLang="ru-RU" sz="2000" dirty="0" smtClean="0">
                <a:latin typeface="Times New Roman" pitchFamily="18" charset="0"/>
              </a:rPr>
              <a:t> </a:t>
            </a:r>
            <a:r>
              <a:rPr lang="ru-RU" altLang="ru-RU" sz="2000" dirty="0" err="1" smtClean="0">
                <a:latin typeface="Times New Roman" pitchFamily="18" charset="0"/>
              </a:rPr>
              <a:t>никотинсодержащие</a:t>
            </a:r>
            <a:r>
              <a:rPr lang="ru-RU" altLang="ru-RU" sz="2000" dirty="0" smtClean="0">
                <a:latin typeface="Times New Roman" pitchFamily="18" charset="0"/>
              </a:rPr>
              <a:t> изделия, алкогольную </a:t>
            </a:r>
            <a:r>
              <a:rPr lang="ru-RU" altLang="ru-RU" sz="2000" dirty="0">
                <a:latin typeface="Times New Roman" pitchFamily="18" charset="0"/>
              </a:rPr>
              <a:t>и спиртосодержащую продукцию, принять участие в азартных играх, заниматься бродяжничеством или попрошайничеством</a:t>
            </a:r>
            <a:r>
              <a:rPr lang="ru-RU" altLang="ru-RU" sz="2000" dirty="0" smtClean="0">
                <a:latin typeface="Times New Roman" pitchFamily="18" charset="0"/>
              </a:rPr>
              <a:t>; проституцией</a:t>
            </a:r>
            <a:endParaRPr lang="ru-RU" altLang="ru-RU" sz="2000" dirty="0">
              <a:latin typeface="Times New Roman" pitchFamily="18" charset="0"/>
            </a:endParaRPr>
          </a:p>
          <a:p>
            <a:pPr>
              <a:lnSpc>
                <a:spcPct val="80000"/>
              </a:lnSpc>
              <a:buFontTx/>
              <a:buNone/>
            </a:pPr>
            <a:r>
              <a:rPr lang="ru-RU" altLang="ru-RU" sz="2000" dirty="0">
                <a:latin typeface="Times New Roman" pitchFamily="18" charset="0"/>
              </a:rPr>
              <a:t>     3) обосновывающая или оправдывающая допустимость насилия и (или) жестокости либо побуждающая осуществлять насильственные действия по отношению к людям или животным, за исключением случаев, предусмотренных настоящим Федеральным законом;</a:t>
            </a:r>
          </a:p>
          <a:p>
            <a:pPr>
              <a:lnSpc>
                <a:spcPct val="80000"/>
              </a:lnSpc>
              <a:buFontTx/>
              <a:buNone/>
            </a:pPr>
            <a:r>
              <a:rPr lang="ru-RU" altLang="ru-RU" sz="2000" dirty="0">
                <a:latin typeface="Times New Roman" pitchFamily="18" charset="0"/>
              </a:rPr>
              <a:t>    4) отрицающая семейные ценности, пропагандирующая нетрадиционные сексуальные отношения и формирующая неуважение к родителям и (или) другим членам семьи;</a:t>
            </a:r>
          </a:p>
          <a:p>
            <a:pPr>
              <a:lnSpc>
                <a:spcPct val="80000"/>
              </a:lnSpc>
              <a:buFontTx/>
              <a:buNone/>
            </a:pPr>
            <a:r>
              <a:rPr lang="ru-RU" altLang="ru-RU" sz="2000" dirty="0">
                <a:solidFill>
                  <a:srgbClr val="FF0000"/>
                </a:solidFill>
                <a:latin typeface="Times New Roman" pitchFamily="18" charset="0"/>
              </a:rPr>
              <a:t>   5) оправдывающая противоправное поведение;</a:t>
            </a:r>
          </a:p>
          <a:p>
            <a:pPr>
              <a:lnSpc>
                <a:spcPct val="80000"/>
              </a:lnSpc>
              <a:buFontTx/>
              <a:buNone/>
            </a:pPr>
            <a:r>
              <a:rPr lang="ru-RU" altLang="ru-RU" sz="2000" dirty="0">
                <a:latin typeface="Times New Roman" pitchFamily="18" charset="0"/>
              </a:rPr>
              <a:t>   6) содержащая нецензурную брань;</a:t>
            </a:r>
          </a:p>
          <a:p>
            <a:pPr>
              <a:lnSpc>
                <a:spcPct val="80000"/>
              </a:lnSpc>
              <a:buFontTx/>
              <a:buNone/>
            </a:pPr>
            <a:r>
              <a:rPr lang="ru-RU" altLang="ru-RU" sz="2000" dirty="0">
                <a:latin typeface="Times New Roman" pitchFamily="18" charset="0"/>
              </a:rPr>
              <a:t>   7) содержащая информацию порнографического характера;</a:t>
            </a:r>
          </a:p>
        </p:txBody>
      </p:sp>
      <p:pic>
        <p:nvPicPr>
          <p:cNvPr id="17412" name="Рисунок 1"/>
          <p:cNvPicPr>
            <a:picLocks noChangeAspect="1"/>
          </p:cNvPicPr>
          <p:nvPr/>
        </p:nvPicPr>
        <p:blipFill>
          <a:blip r:embed="rId2" cstate="print"/>
          <a:srcRect/>
          <a:stretch>
            <a:fillRect/>
          </a:stretch>
        </p:blipFill>
        <p:spPr bwMode="auto">
          <a:xfrm>
            <a:off x="8077200" y="0"/>
            <a:ext cx="1066800" cy="1025525"/>
          </a:xfrm>
          <a:prstGeom prst="rect">
            <a:avLst/>
          </a:prstGeom>
          <a:noFill/>
          <a:ln w="9525">
            <a:noFill/>
            <a:miter lim="800000"/>
            <a:headEnd/>
            <a:tailEnd/>
          </a:ln>
        </p:spPr>
      </p:pic>
      <p:sp>
        <p:nvSpPr>
          <p:cNvPr id="5" name="Rectangle 3"/>
          <p:cNvSpPr txBox="1">
            <a:spLocks noChangeArrowheads="1"/>
          </p:cNvSpPr>
          <p:nvPr/>
        </p:nvSpPr>
        <p:spPr>
          <a:xfrm>
            <a:off x="0" y="0"/>
            <a:ext cx="7956376" cy="1052736"/>
          </a:xfrm>
          <a:prstGeom prst="rect">
            <a:avLst/>
          </a:prstGeom>
          <a:solidFill>
            <a:srgbClr val="31A3D4"/>
          </a:solidFill>
          <a:ln w="12600" cap="sq">
            <a:solidFill>
              <a:srgbClr val="89A4A7"/>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ru-RU" altLang="ru-RU" sz="2400" b="1" dirty="0" smtClean="0">
                <a:solidFill>
                  <a:schemeClr val="bg1"/>
                </a:solidFill>
                <a:latin typeface="Times New Roman" pitchFamily="18" charset="0"/>
                <a:ea typeface="+mj-ea"/>
                <a:cs typeface="+mj-cs"/>
              </a:rPr>
              <a:t>ФЗ№436</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Содержимое 8" descr="ratings-comparison.jpg"/>
          <p:cNvPicPr>
            <a:picLocks noGrp="1" noChangeAspect="1"/>
          </p:cNvPicPr>
          <p:nvPr>
            <p:ph idx="1"/>
          </p:nvPr>
        </p:nvPicPr>
        <p:blipFill>
          <a:blip r:embed="rId2" cstate="print"/>
          <a:stretch>
            <a:fillRect/>
          </a:stretch>
        </p:blipFill>
        <p:spPr>
          <a:xfrm>
            <a:off x="1547664" y="1052736"/>
            <a:ext cx="5760640" cy="5692061"/>
          </a:xfrm>
        </p:spPr>
      </p:pic>
      <p:sp>
        <p:nvSpPr>
          <p:cNvPr id="4" name="Rectangle 3"/>
          <p:cNvSpPr txBox="1">
            <a:spLocks noGrp="1" noChangeArrowheads="1"/>
          </p:cNvSpPr>
          <p:nvPr>
            <p:ph type="title"/>
          </p:nvPr>
        </p:nvSpPr>
        <p:spPr>
          <a:xfrm>
            <a:off x="0" y="0"/>
            <a:ext cx="8028384" cy="1052736"/>
          </a:xfrm>
          <a:prstGeom prst="rect">
            <a:avLst/>
          </a:prstGeom>
          <a:solidFill>
            <a:srgbClr val="31A3D4"/>
          </a:solidFill>
          <a:ln w="12600" cap="sq">
            <a:solidFill>
              <a:srgbClr val="89A4A7"/>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altLang="ru-RU" sz="2400" b="1" dirty="0" smtClean="0">
                <a:solidFill>
                  <a:schemeClr val="bg1"/>
                </a:solidFill>
                <a:latin typeface="Times New Roman" pitchFamily="18" charset="0"/>
              </a:rPr>
              <a:t>Возрастные цензы</a:t>
            </a:r>
            <a:endParaRPr kumimoji="0" lang="ru-RU" altLang="ru-RU" sz="18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5" name="Рисунок 1"/>
          <p:cNvPicPr>
            <a:picLocks noChangeAspect="1"/>
          </p:cNvPicPr>
          <p:nvPr/>
        </p:nvPicPr>
        <p:blipFill>
          <a:blip r:embed="rId3"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30039-1_large"/>
          <p:cNvPicPr>
            <a:picLocks noGrp="1" noChangeAspect="1" noChangeArrowheads="1"/>
          </p:cNvPicPr>
          <p:nvPr>
            <p:ph sz="quarter" idx="4294967295"/>
          </p:nvPr>
        </p:nvPicPr>
        <p:blipFill>
          <a:blip r:embed="rId2" cstate="print"/>
          <a:srcRect/>
          <a:stretch>
            <a:fillRect/>
          </a:stretch>
        </p:blipFill>
        <p:spPr>
          <a:xfrm>
            <a:off x="179512" y="1340768"/>
            <a:ext cx="2700300" cy="1800200"/>
          </a:xfrm>
          <a:noFill/>
          <a:ln/>
        </p:spPr>
      </p:pic>
      <p:pic>
        <p:nvPicPr>
          <p:cNvPr id="28675" name="Picture 9" descr="porn-ban"/>
          <p:cNvPicPr>
            <a:picLocks noGrp="1" noChangeAspect="1" noChangeArrowheads="1"/>
          </p:cNvPicPr>
          <p:nvPr>
            <p:ph sz="quarter" idx="4294967295"/>
          </p:nvPr>
        </p:nvPicPr>
        <p:blipFill>
          <a:blip r:embed="rId3" cstate="print"/>
          <a:srcRect/>
          <a:stretch>
            <a:fillRect/>
          </a:stretch>
        </p:blipFill>
        <p:spPr>
          <a:xfrm>
            <a:off x="3168114" y="1340768"/>
            <a:ext cx="2693566" cy="1800200"/>
          </a:xfrm>
          <a:noFill/>
          <a:ln/>
        </p:spPr>
      </p:pic>
      <p:pic>
        <p:nvPicPr>
          <p:cNvPr id="28676" name="Picture 10" descr="drug-abuse"/>
          <p:cNvPicPr>
            <a:picLocks noGrp="1" noChangeAspect="1" noChangeArrowheads="1"/>
          </p:cNvPicPr>
          <p:nvPr>
            <p:ph sz="quarter" idx="4294967295"/>
          </p:nvPr>
        </p:nvPicPr>
        <p:blipFill>
          <a:blip r:embed="rId4" cstate="print"/>
          <a:srcRect/>
          <a:stretch>
            <a:fillRect/>
          </a:stretch>
        </p:blipFill>
        <p:spPr>
          <a:xfrm>
            <a:off x="6192180" y="1340768"/>
            <a:ext cx="2700300" cy="1800200"/>
          </a:xfrm>
          <a:noFill/>
          <a:ln/>
        </p:spPr>
      </p:pic>
      <p:pic>
        <p:nvPicPr>
          <p:cNvPr id="28677" name="Picture 11" descr="Haker-Retina-1024x553@2x"/>
          <p:cNvPicPr>
            <a:picLocks noGrp="1" noChangeAspect="1" noChangeArrowheads="1"/>
          </p:cNvPicPr>
          <p:nvPr>
            <p:ph sz="quarter" idx="4294967295"/>
          </p:nvPr>
        </p:nvPicPr>
        <p:blipFill>
          <a:blip r:embed="rId5" cstate="print"/>
          <a:srcRect/>
          <a:stretch>
            <a:fillRect/>
          </a:stretch>
        </p:blipFill>
        <p:spPr>
          <a:xfrm>
            <a:off x="755575" y="3933056"/>
            <a:ext cx="3867593" cy="2088232"/>
          </a:xfrm>
          <a:noFill/>
          <a:ln/>
        </p:spPr>
      </p:pic>
      <p:sp>
        <p:nvSpPr>
          <p:cNvPr id="7" name="Прямоугольник 6"/>
          <p:cNvSpPr/>
          <p:nvPr/>
        </p:nvSpPr>
        <p:spPr>
          <a:xfrm>
            <a:off x="0" y="-30163"/>
            <a:ext cx="7956550" cy="1073151"/>
          </a:xfrm>
          <a:prstGeom prst="rect">
            <a:avLst/>
          </a:prstGeom>
          <a:solidFill>
            <a:srgbClr val="31A3D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rgbClr val="000000"/>
              </a:buClr>
              <a:buSzPct val="100000"/>
              <a:buFont typeface="Times New Roman" panose="02020603050405020304" pitchFamily="18" charset="0"/>
              <a:buNone/>
              <a:defRPr/>
            </a:pPr>
            <a:r>
              <a:rPr lang="ru-RU" altLang="ru-RU" sz="2400" b="1" dirty="0" smtClean="0">
                <a:solidFill>
                  <a:schemeClr val="bg1"/>
                </a:solidFill>
                <a:latin typeface="Times New Roman" panose="02020603050405020304" pitchFamily="18" charset="0"/>
              </a:rPr>
              <a:t>Противоправного </a:t>
            </a:r>
            <a:r>
              <a:rPr lang="ru-RU" altLang="ru-RU" sz="2400" b="1" dirty="0" err="1" smtClean="0">
                <a:solidFill>
                  <a:schemeClr val="bg1"/>
                </a:solidFill>
                <a:latin typeface="Times New Roman" panose="02020603050405020304" pitchFamily="18" charset="0"/>
              </a:rPr>
              <a:t>контента</a:t>
            </a:r>
            <a:r>
              <a:rPr lang="ru-RU" altLang="ru-RU" sz="2400" b="1" dirty="0" smtClean="0">
                <a:solidFill>
                  <a:schemeClr val="bg1"/>
                </a:solidFill>
                <a:latin typeface="Times New Roman" panose="02020603050405020304" pitchFamily="18" charset="0"/>
              </a:rPr>
              <a:t> не должно быть на Ваших</a:t>
            </a:r>
          </a:p>
          <a:p>
            <a:pPr>
              <a:buClr>
                <a:srgbClr val="000000"/>
              </a:buClr>
              <a:buSzPct val="100000"/>
              <a:buFont typeface="Times New Roman" panose="02020603050405020304" pitchFamily="18" charset="0"/>
              <a:buNone/>
              <a:defRPr/>
            </a:pPr>
            <a:r>
              <a:rPr lang="ru-RU" altLang="ru-RU" sz="2400" b="1" dirty="0" smtClean="0">
                <a:solidFill>
                  <a:schemeClr val="bg1"/>
                </a:solidFill>
                <a:latin typeface="Times New Roman" panose="02020603050405020304" pitchFamily="18" charset="0"/>
              </a:rPr>
              <a:t>страницах!!!</a:t>
            </a:r>
            <a:endParaRPr lang="ru-RU" altLang="ru-RU" sz="2400" b="1" dirty="0">
              <a:solidFill>
                <a:schemeClr val="bg1"/>
              </a:solidFill>
              <a:latin typeface="Times New Roman" panose="02020603050405020304" pitchFamily="18" charset="0"/>
            </a:endParaRPr>
          </a:p>
        </p:txBody>
      </p:sp>
      <p:pic>
        <p:nvPicPr>
          <p:cNvPr id="28679" name="Рисунок 6"/>
          <p:cNvPicPr>
            <a:picLocks noChangeAspect="1"/>
          </p:cNvPicPr>
          <p:nvPr/>
        </p:nvPicPr>
        <p:blipFill>
          <a:blip r:embed="rId6" cstate="print"/>
          <a:srcRect/>
          <a:stretch>
            <a:fillRect/>
          </a:stretch>
        </p:blipFill>
        <p:spPr bwMode="auto">
          <a:xfrm>
            <a:off x="8077200" y="0"/>
            <a:ext cx="1066800" cy="1025525"/>
          </a:xfrm>
          <a:prstGeom prst="rect">
            <a:avLst/>
          </a:prstGeom>
          <a:noFill/>
          <a:ln w="9525">
            <a:noFill/>
            <a:miter lim="800000"/>
            <a:headEnd/>
            <a:tailEnd/>
          </a:ln>
        </p:spPr>
      </p:pic>
      <p:pic>
        <p:nvPicPr>
          <p:cNvPr id="1026" name="Picture 2" descr="C:\Users\Врач\Desktop\170831.jpg"/>
          <p:cNvPicPr>
            <a:picLocks noChangeAspect="1" noChangeArrowheads="1"/>
          </p:cNvPicPr>
          <p:nvPr/>
        </p:nvPicPr>
        <p:blipFill>
          <a:blip r:embed="rId7" cstate="print"/>
          <a:srcRect/>
          <a:stretch>
            <a:fillRect/>
          </a:stretch>
        </p:blipFill>
        <p:spPr bwMode="auto">
          <a:xfrm>
            <a:off x="5076056" y="3933056"/>
            <a:ext cx="3024336" cy="205402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3059832" y="1124744"/>
            <a:ext cx="2857520" cy="1357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Информационная безопасность</a:t>
            </a:r>
            <a:endParaRPr lang="ru-RU" dirty="0"/>
          </a:p>
        </p:txBody>
      </p:sp>
      <p:sp>
        <p:nvSpPr>
          <p:cNvPr id="7" name="Скругленный прямоугольник 6"/>
          <p:cNvSpPr/>
          <p:nvPr/>
        </p:nvSpPr>
        <p:spPr>
          <a:xfrm>
            <a:off x="107504" y="3068960"/>
            <a:ext cx="2643206" cy="1500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Информационно –техническая составляющая</a:t>
            </a:r>
            <a:endParaRPr lang="ru-RU" dirty="0"/>
          </a:p>
        </p:txBody>
      </p:sp>
      <p:sp>
        <p:nvSpPr>
          <p:cNvPr id="8" name="Скругленный прямоугольник 7"/>
          <p:cNvSpPr/>
          <p:nvPr/>
        </p:nvSpPr>
        <p:spPr>
          <a:xfrm>
            <a:off x="3347864" y="3140968"/>
            <a:ext cx="2643206" cy="1500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Информационно-психофизическая составляющая</a:t>
            </a:r>
            <a:endParaRPr lang="ru-RU" dirty="0"/>
          </a:p>
        </p:txBody>
      </p:sp>
      <p:sp>
        <p:nvSpPr>
          <p:cNvPr id="9" name="Скругленный прямоугольник 8"/>
          <p:cNvSpPr/>
          <p:nvPr/>
        </p:nvSpPr>
        <p:spPr>
          <a:xfrm>
            <a:off x="6444208" y="3140968"/>
            <a:ext cx="2571768" cy="1428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Юридическая или правовая составляющая</a:t>
            </a:r>
            <a:endParaRPr lang="ru-RU" dirty="0"/>
          </a:p>
        </p:txBody>
      </p:sp>
      <p:sp>
        <p:nvSpPr>
          <p:cNvPr id="10" name="Скругленный прямоугольник 9"/>
          <p:cNvSpPr/>
          <p:nvPr/>
        </p:nvSpPr>
        <p:spPr>
          <a:xfrm>
            <a:off x="2195736" y="5301208"/>
            <a:ext cx="2428892" cy="1428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Психологическая составляющая</a:t>
            </a:r>
            <a:endParaRPr lang="ru-RU" dirty="0"/>
          </a:p>
        </p:txBody>
      </p:sp>
      <p:sp>
        <p:nvSpPr>
          <p:cNvPr id="11" name="Скругленный прямоугольник 10"/>
          <p:cNvSpPr/>
          <p:nvPr/>
        </p:nvSpPr>
        <p:spPr>
          <a:xfrm>
            <a:off x="5220072" y="5301208"/>
            <a:ext cx="2571768" cy="1428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Медицинская составляющая</a:t>
            </a:r>
            <a:endParaRPr lang="ru-RU" dirty="0"/>
          </a:p>
        </p:txBody>
      </p:sp>
      <p:cxnSp>
        <p:nvCxnSpPr>
          <p:cNvPr id="13" name="Прямая со стрелкой 12"/>
          <p:cNvCxnSpPr>
            <a:stCxn id="6" idx="1"/>
          </p:cNvCxnSpPr>
          <p:nvPr/>
        </p:nvCxnSpPr>
        <p:spPr>
          <a:xfrm rot="10800000" flipV="1">
            <a:off x="1488196" y="1803404"/>
            <a:ext cx="1571636" cy="11787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6" idx="2"/>
          </p:cNvCxnSpPr>
          <p:nvPr/>
        </p:nvCxnSpPr>
        <p:spPr>
          <a:xfrm rot="5400000">
            <a:off x="4202840" y="2767818"/>
            <a:ext cx="57150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6" idx="3"/>
          </p:cNvCxnSpPr>
          <p:nvPr/>
        </p:nvCxnSpPr>
        <p:spPr>
          <a:xfrm>
            <a:off x="5917352" y="1803405"/>
            <a:ext cx="1714512" cy="1250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8" idx="2"/>
          </p:cNvCxnSpPr>
          <p:nvPr/>
        </p:nvCxnSpPr>
        <p:spPr>
          <a:xfrm rot="5400000">
            <a:off x="3722914" y="4194679"/>
            <a:ext cx="500066" cy="13930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8" idx="2"/>
          </p:cNvCxnSpPr>
          <p:nvPr/>
        </p:nvCxnSpPr>
        <p:spPr>
          <a:xfrm rot="16200000" flipH="1">
            <a:off x="5258830" y="4051802"/>
            <a:ext cx="500066" cy="16787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3"/>
          <p:cNvSpPr>
            <a:spLocks noGrp="1" noChangeArrowheads="1"/>
          </p:cNvSpPr>
          <p:nvPr>
            <p:ph type="title" idx="4294967295"/>
          </p:nvPr>
        </p:nvSpPr>
        <p:spPr>
          <a:xfrm>
            <a:off x="0" y="0"/>
            <a:ext cx="7956376" cy="1052736"/>
          </a:xfrm>
          <a:solidFill>
            <a:srgbClr val="31A3D4"/>
          </a:solidFill>
          <a:ln w="12600" cap="sq">
            <a:solidFill>
              <a:srgbClr val="89A4A7"/>
            </a:solidFill>
          </a:ln>
        </p:spPr>
        <p:txBody>
          <a:bodyPr>
            <a:normAutofit fontScale="90000"/>
          </a:bodyPr>
          <a:lstStyle/>
          <a:p>
            <a:pPr algn="l"/>
            <a:r>
              <a:rPr lang="ru-RU" altLang="ru-RU" sz="2400" b="1" dirty="0" smtClean="0">
                <a:solidFill>
                  <a:schemeClr val="bg1"/>
                </a:solidFill>
                <a:latin typeface="Times New Roman" pitchFamily="18" charset="0"/>
              </a:rPr>
              <a:t/>
            </a:r>
            <a:br>
              <a:rPr lang="ru-RU" altLang="ru-RU" sz="2400" b="1" dirty="0" smtClean="0">
                <a:solidFill>
                  <a:schemeClr val="bg1"/>
                </a:solidFill>
                <a:latin typeface="Times New Roman" pitchFamily="18" charset="0"/>
              </a:rPr>
            </a:br>
            <a:r>
              <a:rPr lang="ru-RU" altLang="ru-RU" sz="2400" b="1" dirty="0" smtClean="0">
                <a:solidFill>
                  <a:schemeClr val="bg1"/>
                </a:solidFill>
                <a:latin typeface="Times New Roman" pitchFamily="18" charset="0"/>
              </a:rPr>
              <a:t>Новый взгляд на информационную безопасность</a:t>
            </a:r>
            <a:br>
              <a:rPr lang="ru-RU" altLang="ru-RU" sz="2400" b="1" dirty="0" smtClean="0">
                <a:solidFill>
                  <a:schemeClr val="bg1"/>
                </a:solidFill>
                <a:latin typeface="Times New Roman" pitchFamily="18" charset="0"/>
              </a:rPr>
            </a:br>
            <a:endParaRPr lang="ru-RU" altLang="ru-RU" sz="1800" b="1" dirty="0" smtClean="0">
              <a:solidFill>
                <a:schemeClr val="bg1"/>
              </a:solidFill>
              <a:latin typeface="Times New Roman" pitchFamily="18" charset="0"/>
            </a:endParaRPr>
          </a:p>
        </p:txBody>
      </p:sp>
      <p:pic>
        <p:nvPicPr>
          <p:cNvPr id="19" name="Рисунок 5"/>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52736"/>
            <a:ext cx="8229600" cy="5616624"/>
          </a:xfrm>
        </p:spPr>
        <p:txBody>
          <a:bodyPr>
            <a:noAutofit/>
          </a:bodyPr>
          <a:lstStyle/>
          <a:p>
            <a:r>
              <a:rPr lang="ru-RU" sz="1100" dirty="0" smtClean="0">
                <a:latin typeface="Times New Roman" pitchFamily="18" charset="0"/>
                <a:cs typeface="Times New Roman" pitchFamily="18" charset="0"/>
              </a:rPr>
              <a:t>насильственное изменение основ конституционного строя и (или) нарушение территориальной целостности Российской Федерации (в том числе отчуждение части территории Российской Федерации), за исключением делимитации, демаркации, редемаркации Государственной границы Российской Федерации с сопредельными государствами;</a:t>
            </a:r>
          </a:p>
          <a:p>
            <a:r>
              <a:rPr lang="ru-RU" sz="1100" dirty="0" smtClean="0">
                <a:latin typeface="Times New Roman" pitchFamily="18" charset="0"/>
                <a:cs typeface="Times New Roman" pitchFamily="18" charset="0"/>
              </a:rPr>
              <a:t>публичное оправдание терроризма и иная террористическая деятельность;</a:t>
            </a:r>
          </a:p>
          <a:p>
            <a:r>
              <a:rPr lang="ru-RU" sz="1100" dirty="0" smtClean="0">
                <a:latin typeface="Times New Roman" pitchFamily="18" charset="0"/>
                <a:cs typeface="Times New Roman" pitchFamily="18" charset="0"/>
              </a:rPr>
              <a:t>возбуждение социальной, расовой, национальной или религиозной розни;</a:t>
            </a:r>
          </a:p>
          <a:p>
            <a:r>
              <a:rPr lang="ru-RU" sz="1100" dirty="0" smtClean="0">
                <a:latin typeface="Times New Roman" pitchFamily="18" charset="0"/>
                <a:cs typeface="Times New Roman" pitchFamily="18" charset="0"/>
              </a:rPr>
              <a:t>пропаганда исключительности, превосходства либо неполноценности человека по признаку его социальной, расовой, национальной, религиозной или языковой принадлежности или отношения к религии;</a:t>
            </a:r>
          </a:p>
          <a:p>
            <a:r>
              <a:rPr lang="ru-RU" sz="1100" dirty="0" smtClean="0">
                <a:latin typeface="Times New Roman" pitchFamily="18" charset="0"/>
                <a:cs typeface="Times New Roman" pitchFamily="18" charset="0"/>
              </a:rPr>
              <a:t>нарушение прав, свобод и законных интересов человека и гражданина в зависимости от его социальной, расовой, национальной, религиозной или языковой принадлежности или отношения к религии;</a:t>
            </a:r>
          </a:p>
          <a:p>
            <a:r>
              <a:rPr lang="ru-RU" sz="1100" dirty="0" smtClean="0">
                <a:latin typeface="Times New Roman" pitchFamily="18" charset="0"/>
                <a:cs typeface="Times New Roman" pitchFamily="18" charset="0"/>
              </a:rPr>
              <a:t>воспрепятствование осуществлению гражданами их избирательных прав и права на участие в референдуме или нарушение тайны голосования, соединенные с насилием либо угрозой его применения;</a:t>
            </a:r>
          </a:p>
          <a:p>
            <a:r>
              <a:rPr lang="ru-RU" sz="1100" dirty="0" smtClean="0">
                <a:latin typeface="Times New Roman" pitchFamily="18" charset="0"/>
                <a:cs typeface="Times New Roman" pitchFamily="18" charset="0"/>
              </a:rPr>
              <a:t>воспрепятствование законной деятельности государственных органов, органов местного самоуправления, избирательных комиссий, общественных и религиозных объединений или иных организаций, соединенное с насилием либо угрозой его применения;</a:t>
            </a:r>
          </a:p>
          <a:p>
            <a:r>
              <a:rPr lang="ru-RU" sz="1100" dirty="0" smtClean="0">
                <a:latin typeface="Times New Roman" pitchFamily="18" charset="0"/>
                <a:cs typeface="Times New Roman" pitchFamily="18" charset="0"/>
              </a:rPr>
              <a:t>совершение преступлений по мотивам, указанным в </a:t>
            </a:r>
            <a:r>
              <a:rPr lang="ru-RU" sz="1100" dirty="0" smtClean="0">
                <a:latin typeface="Times New Roman" pitchFamily="18" charset="0"/>
                <a:cs typeface="Times New Roman" pitchFamily="18" charset="0"/>
                <a:hlinkClick r:id="rId2"/>
              </a:rPr>
              <a:t>пункте "е" части первой статьи 63</a:t>
            </a:r>
            <a:r>
              <a:rPr lang="ru-RU" sz="1100" dirty="0" smtClean="0">
                <a:latin typeface="Times New Roman" pitchFamily="18" charset="0"/>
                <a:cs typeface="Times New Roman" pitchFamily="18" charset="0"/>
              </a:rPr>
              <a:t> Уголовного кодекса Российской Федерации;</a:t>
            </a:r>
          </a:p>
          <a:p>
            <a:r>
              <a:rPr lang="ru-RU" sz="1100" dirty="0" smtClean="0">
                <a:latin typeface="Times New Roman" pitchFamily="18" charset="0"/>
                <a:cs typeface="Times New Roman" pitchFamily="18" charset="0"/>
              </a:rPr>
              <a:t>использование нацистской атрибутики или символики, либо атрибутики или символики, сходных с нацистской атрибутикой или символикой до степени смешения, либо атрибутики или символики экстремистских организаций, за исключением случаев использования нацистской атрибутики или символики, либо атрибутики или символики, сходных с нацистской атрибутикой или символикой до степени смешения, либо атрибутики или символики экстремистских организаций, при которых формируется негативное отношение к идеологии нацизма и экстремизма и отсутствуют признаки пропаганды или оправдания нацистской и экстремистской идеологии;</a:t>
            </a:r>
          </a:p>
          <a:p>
            <a:r>
              <a:rPr lang="ru-RU" sz="1100" dirty="0" smtClean="0">
                <a:latin typeface="Times New Roman" pitchFamily="18" charset="0"/>
                <a:cs typeface="Times New Roman" pitchFamily="18" charset="0"/>
              </a:rPr>
              <a:t>публичные призывы к осуществлению указанных деяний либо массовое распространение заведомо экстремистских материалов, а равно их изготовление или хранение в целях массового распространения;</a:t>
            </a:r>
          </a:p>
          <a:p>
            <a:r>
              <a:rPr lang="ru-RU" sz="1100" dirty="0" smtClean="0">
                <a:latin typeface="Times New Roman" pitchFamily="18" charset="0"/>
                <a:cs typeface="Times New Roman" pitchFamily="18" charset="0"/>
              </a:rPr>
              <a:t>публичное заведомо ложное обвинение лица, замещающего государственную должность Российской Федерации или государственную должность субъекта Российской Федерации, в совершении им в период исполнения своих должностных обязанностей деяний, указанных в настоящей статье и являющихся преступлением;</a:t>
            </a:r>
          </a:p>
          <a:p>
            <a:r>
              <a:rPr lang="ru-RU" sz="1100" dirty="0" smtClean="0">
                <a:latin typeface="Times New Roman" pitchFamily="18" charset="0"/>
                <a:cs typeface="Times New Roman" pitchFamily="18" charset="0"/>
              </a:rPr>
              <a:t>организация и подготовка указанных деяний, а также подстрекательство к их осуществлению;</a:t>
            </a:r>
          </a:p>
          <a:p>
            <a:r>
              <a:rPr lang="ru-RU" sz="1100" dirty="0" smtClean="0">
                <a:latin typeface="Times New Roman" pitchFamily="18" charset="0"/>
                <a:cs typeface="Times New Roman" pitchFamily="18" charset="0"/>
              </a:rPr>
              <a:t>финансирование указанных деяний либо иное содействие в их организации, подготовке и осуществлении, в том числе путем предоставления учебной, полиграфической и материально-технической базы, телефонной и иных видов связи или оказания информационных услуг;</a:t>
            </a:r>
          </a:p>
          <a:p>
            <a:endParaRPr lang="ru-RU" sz="1100" dirty="0">
              <a:latin typeface="Times New Roman" pitchFamily="18" charset="0"/>
              <a:cs typeface="Times New Roman" pitchFamily="18" charset="0"/>
            </a:endParaRPr>
          </a:p>
        </p:txBody>
      </p:sp>
      <p:sp>
        <p:nvSpPr>
          <p:cNvPr id="4" name="Rectangle 3"/>
          <p:cNvSpPr txBox="1">
            <a:spLocks noGrp="1" noChangeArrowheads="1"/>
          </p:cNvSpPr>
          <p:nvPr>
            <p:ph type="title"/>
          </p:nvPr>
        </p:nvSpPr>
        <p:spPr>
          <a:xfrm>
            <a:off x="0" y="0"/>
            <a:ext cx="8028384" cy="1052736"/>
          </a:xfrm>
          <a:prstGeom prst="rect">
            <a:avLst/>
          </a:prstGeom>
          <a:solidFill>
            <a:srgbClr val="31A3D4"/>
          </a:solidFill>
          <a:ln w="12600" cap="sq">
            <a:solidFill>
              <a:srgbClr val="89A4A7"/>
            </a:solidFill>
          </a:ln>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pPr>
            <a:r>
              <a:rPr lang="ru-RU" sz="2400" dirty="0" smtClean="0">
                <a:solidFill>
                  <a:schemeClr val="bg1"/>
                </a:solidFill>
                <a:latin typeface="Times New Roman" pitchFamily="18" charset="0"/>
                <a:cs typeface="Times New Roman" pitchFamily="18" charset="0"/>
              </a:rPr>
              <a:t> </a:t>
            </a:r>
            <a:br>
              <a:rPr lang="ru-RU" sz="2400" dirty="0" smtClean="0">
                <a:solidFill>
                  <a:schemeClr val="bg1"/>
                </a:solidFill>
                <a:latin typeface="Times New Roman" pitchFamily="18" charset="0"/>
                <a:cs typeface="Times New Roman" pitchFamily="18" charset="0"/>
              </a:rPr>
            </a:br>
            <a:r>
              <a:rPr lang="ru-RU" sz="2700" b="1" dirty="0" smtClean="0">
                <a:solidFill>
                  <a:schemeClr val="bg1"/>
                </a:solidFill>
                <a:latin typeface="Times New Roman" pitchFamily="18" charset="0"/>
                <a:cs typeface="Times New Roman" pitchFamily="18" charset="0"/>
              </a:rPr>
              <a:t>Экстремистская деятельность </a:t>
            </a:r>
            <a:r>
              <a:rPr lang="ru-RU" sz="2700" dirty="0" smtClean="0">
                <a:solidFill>
                  <a:schemeClr val="bg1"/>
                </a:solidFill>
                <a:latin typeface="Times New Roman" pitchFamily="18" charset="0"/>
                <a:cs typeface="Times New Roman" pitchFamily="18" charset="0"/>
              </a:rPr>
              <a:t/>
            </a:r>
            <a:br>
              <a:rPr lang="ru-RU" sz="2700" dirty="0" smtClean="0">
                <a:solidFill>
                  <a:schemeClr val="bg1"/>
                </a:solidFill>
                <a:latin typeface="Times New Roman" pitchFamily="18" charset="0"/>
                <a:cs typeface="Times New Roman" pitchFamily="18" charset="0"/>
              </a:rPr>
            </a:br>
            <a:endParaRPr lang="ru-RU" altLang="ru-RU" sz="2700" b="1" dirty="0" smtClean="0">
              <a:solidFill>
                <a:schemeClr val="bg1"/>
              </a:solidFill>
              <a:latin typeface="Times New Roman" pitchFamily="18" charset="0"/>
              <a:cs typeface="Times New Roman" pitchFamily="18" charset="0"/>
            </a:endParaRPr>
          </a:p>
        </p:txBody>
      </p:sp>
      <p:pic>
        <p:nvPicPr>
          <p:cNvPr id="5" name="Рисунок 1"/>
          <p:cNvPicPr>
            <a:picLocks noChangeAspect="1"/>
          </p:cNvPicPr>
          <p:nvPr/>
        </p:nvPicPr>
        <p:blipFill>
          <a:blip r:embed="rId3"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52736"/>
            <a:ext cx="8229600" cy="5616624"/>
          </a:xfrm>
        </p:spPr>
        <p:txBody>
          <a:bodyPr>
            <a:noAutofit/>
          </a:bodyPr>
          <a:lstStyle/>
          <a:p>
            <a:r>
              <a:rPr lang="ru-RU" sz="1800" dirty="0" smtClean="0">
                <a:solidFill>
                  <a:srgbClr val="C00000"/>
                </a:solidFill>
                <a:latin typeface="Times New Roman" pitchFamily="18" charset="0"/>
                <a:cs typeface="Times New Roman" pitchFamily="18" charset="0"/>
              </a:rPr>
              <a:t>публичное оправдание </a:t>
            </a:r>
            <a:r>
              <a:rPr lang="ru-RU" sz="1800" dirty="0" smtClean="0">
                <a:latin typeface="Times New Roman" pitchFamily="18" charset="0"/>
                <a:cs typeface="Times New Roman" pitchFamily="18" charset="0"/>
              </a:rPr>
              <a:t>терроризма и иная террористическая деятельность;</a:t>
            </a:r>
          </a:p>
          <a:p>
            <a:r>
              <a:rPr lang="ru-RU" sz="1800" dirty="0" smtClean="0">
                <a:latin typeface="Times New Roman" pitchFamily="18" charset="0"/>
                <a:cs typeface="Times New Roman" pitchFamily="18" charset="0"/>
              </a:rPr>
              <a:t>возбуждение </a:t>
            </a:r>
            <a:r>
              <a:rPr lang="ru-RU" sz="1800" dirty="0" smtClean="0">
                <a:solidFill>
                  <a:srgbClr val="C00000"/>
                </a:solidFill>
                <a:latin typeface="Times New Roman" pitchFamily="18" charset="0"/>
                <a:cs typeface="Times New Roman" pitchFamily="18" charset="0"/>
              </a:rPr>
              <a:t>социальной</a:t>
            </a:r>
            <a:r>
              <a:rPr lang="ru-RU" sz="1800" dirty="0" smtClean="0">
                <a:latin typeface="Times New Roman" pitchFamily="18" charset="0"/>
                <a:cs typeface="Times New Roman" pitchFamily="18" charset="0"/>
              </a:rPr>
              <a:t>, расовой, национальной или религиозной розни;</a:t>
            </a:r>
          </a:p>
          <a:p>
            <a:r>
              <a:rPr lang="ru-RU" sz="1800" dirty="0" smtClean="0">
                <a:solidFill>
                  <a:srgbClr val="C00000"/>
                </a:solidFill>
                <a:latin typeface="Times New Roman" pitchFamily="18" charset="0"/>
                <a:cs typeface="Times New Roman" pitchFamily="18" charset="0"/>
              </a:rPr>
              <a:t>пропаганда</a:t>
            </a:r>
            <a:r>
              <a:rPr lang="ru-RU" sz="1800" dirty="0" smtClean="0">
                <a:latin typeface="Times New Roman" pitchFamily="18" charset="0"/>
                <a:cs typeface="Times New Roman" pitchFamily="18" charset="0"/>
              </a:rPr>
              <a:t> исключительности, превосходства либо неполноценности человека по признаку его социальной, расовой, национальной, религиозной или языковой принадлежности или отношения к религии;</a:t>
            </a:r>
          </a:p>
          <a:p>
            <a:r>
              <a:rPr lang="ru-RU" sz="1800" dirty="0" smtClean="0">
                <a:solidFill>
                  <a:srgbClr val="C00000"/>
                </a:solidFill>
                <a:latin typeface="Times New Roman" pitchFamily="18" charset="0"/>
                <a:cs typeface="Times New Roman" pitchFamily="18" charset="0"/>
              </a:rPr>
              <a:t>публичные призывы </a:t>
            </a:r>
            <a:r>
              <a:rPr lang="ru-RU" sz="1800" dirty="0" smtClean="0">
                <a:latin typeface="Times New Roman" pitchFamily="18" charset="0"/>
                <a:cs typeface="Times New Roman" pitchFamily="18" charset="0"/>
              </a:rPr>
              <a:t>к осуществлению указанных деяний либо </a:t>
            </a:r>
            <a:r>
              <a:rPr lang="ru-RU" sz="1800" dirty="0" smtClean="0">
                <a:solidFill>
                  <a:srgbClr val="C00000"/>
                </a:solidFill>
                <a:latin typeface="Times New Roman" pitchFamily="18" charset="0"/>
                <a:cs typeface="Times New Roman" pitchFamily="18" charset="0"/>
              </a:rPr>
              <a:t>массовое распространение </a:t>
            </a:r>
            <a:r>
              <a:rPr lang="ru-RU" sz="1800" dirty="0" smtClean="0">
                <a:latin typeface="Times New Roman" pitchFamily="18" charset="0"/>
                <a:cs typeface="Times New Roman" pitchFamily="18" charset="0"/>
              </a:rPr>
              <a:t>заведомо экстремистских материалов, а равно их изготовление или хранение в целях массового распространения;</a:t>
            </a:r>
          </a:p>
          <a:p>
            <a:r>
              <a:rPr lang="ru-RU" sz="1800" dirty="0" smtClean="0">
                <a:solidFill>
                  <a:srgbClr val="C00000"/>
                </a:solidFill>
                <a:latin typeface="Times New Roman" pitchFamily="18" charset="0"/>
                <a:cs typeface="Times New Roman" pitchFamily="18" charset="0"/>
              </a:rPr>
              <a:t>публичное заведомо ложное </a:t>
            </a:r>
            <a:r>
              <a:rPr lang="ru-RU" sz="1800" dirty="0" smtClean="0">
                <a:latin typeface="Times New Roman" pitchFamily="18" charset="0"/>
                <a:cs typeface="Times New Roman" pitchFamily="18" charset="0"/>
              </a:rPr>
              <a:t>обвинение лица, замещающего государственную должность Российской Федерации или государственную должность субъекта Российской Федерации, в совершении им в период исполнения своих должностных обязанностей деяний, указанных в настоящей статье и являющихся преступлением;</a:t>
            </a:r>
          </a:p>
          <a:p>
            <a:r>
              <a:rPr lang="ru-RU" sz="1800" dirty="0" smtClean="0">
                <a:latin typeface="Times New Roman" pitchFamily="18" charset="0"/>
                <a:cs typeface="Times New Roman" pitchFamily="18" charset="0"/>
              </a:rPr>
              <a:t>организация и подготовка указанных деяний, а </a:t>
            </a:r>
            <a:r>
              <a:rPr lang="ru-RU" sz="1800" dirty="0" smtClean="0">
                <a:solidFill>
                  <a:srgbClr val="C00000"/>
                </a:solidFill>
                <a:latin typeface="Times New Roman" pitchFamily="18" charset="0"/>
                <a:cs typeface="Times New Roman" pitchFamily="18" charset="0"/>
              </a:rPr>
              <a:t>также подстрекательство </a:t>
            </a:r>
            <a:r>
              <a:rPr lang="ru-RU" sz="1800" dirty="0" smtClean="0">
                <a:latin typeface="Times New Roman" pitchFamily="18" charset="0"/>
                <a:cs typeface="Times New Roman" pitchFamily="18" charset="0"/>
              </a:rPr>
              <a:t>к их осуществлению;</a:t>
            </a:r>
          </a:p>
          <a:p>
            <a:r>
              <a:rPr lang="ru-RU" sz="1800" dirty="0" smtClean="0">
                <a:latin typeface="Times New Roman" pitchFamily="18" charset="0"/>
                <a:cs typeface="Times New Roman" pitchFamily="18" charset="0"/>
              </a:rPr>
              <a:t>финансирование указанных деяний либо иное содействие в их организации, подготовке и осуществлении, в том числе путем предоставления учебной, полиграфической и материально-технической базы</a:t>
            </a:r>
            <a:r>
              <a:rPr lang="ru-RU" sz="1800" dirty="0" smtClean="0">
                <a:solidFill>
                  <a:srgbClr val="C00000"/>
                </a:solidFill>
                <a:latin typeface="Times New Roman" pitchFamily="18" charset="0"/>
                <a:cs typeface="Times New Roman" pitchFamily="18" charset="0"/>
              </a:rPr>
              <a:t>, телефонной и иных видов связи или оказания информационных услуг;</a:t>
            </a:r>
          </a:p>
          <a:p>
            <a:endParaRPr lang="ru-RU" sz="1800" dirty="0">
              <a:latin typeface="Times New Roman" pitchFamily="18" charset="0"/>
              <a:cs typeface="Times New Roman" pitchFamily="18" charset="0"/>
            </a:endParaRPr>
          </a:p>
        </p:txBody>
      </p:sp>
      <p:sp>
        <p:nvSpPr>
          <p:cNvPr id="4" name="Rectangle 3"/>
          <p:cNvSpPr txBox="1">
            <a:spLocks noGrp="1" noChangeArrowheads="1"/>
          </p:cNvSpPr>
          <p:nvPr>
            <p:ph type="title"/>
          </p:nvPr>
        </p:nvSpPr>
        <p:spPr>
          <a:xfrm>
            <a:off x="0" y="0"/>
            <a:ext cx="8028384" cy="1052736"/>
          </a:xfrm>
          <a:prstGeom prst="rect">
            <a:avLst/>
          </a:prstGeom>
          <a:solidFill>
            <a:srgbClr val="31A3D4"/>
          </a:solidFill>
          <a:ln w="12600" cap="sq">
            <a:solidFill>
              <a:srgbClr val="89A4A7"/>
            </a:solidFill>
          </a:ln>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pPr>
            <a:r>
              <a:rPr lang="ru-RU" sz="2400" dirty="0" smtClean="0">
                <a:solidFill>
                  <a:schemeClr val="bg1"/>
                </a:solidFill>
                <a:latin typeface="Times New Roman" pitchFamily="18" charset="0"/>
                <a:cs typeface="Times New Roman" pitchFamily="18" charset="0"/>
              </a:rPr>
              <a:t> </a:t>
            </a:r>
            <a:br>
              <a:rPr lang="ru-RU" sz="2400" dirty="0" smtClean="0">
                <a:solidFill>
                  <a:schemeClr val="bg1"/>
                </a:solidFill>
                <a:latin typeface="Times New Roman" pitchFamily="18" charset="0"/>
                <a:cs typeface="Times New Roman" pitchFamily="18" charset="0"/>
              </a:rPr>
            </a:br>
            <a:r>
              <a:rPr lang="ru-RU" sz="2700" b="1" dirty="0" smtClean="0">
                <a:solidFill>
                  <a:schemeClr val="bg1"/>
                </a:solidFill>
                <a:latin typeface="Times New Roman" pitchFamily="18" charset="0"/>
                <a:cs typeface="Times New Roman" pitchFamily="18" charset="0"/>
              </a:rPr>
              <a:t>Экстремистская деятельность </a:t>
            </a:r>
            <a:r>
              <a:rPr lang="ru-RU" sz="2700" dirty="0" smtClean="0">
                <a:solidFill>
                  <a:schemeClr val="bg1"/>
                </a:solidFill>
                <a:latin typeface="Times New Roman" pitchFamily="18" charset="0"/>
                <a:cs typeface="Times New Roman" pitchFamily="18" charset="0"/>
              </a:rPr>
              <a:t/>
            </a:r>
            <a:br>
              <a:rPr lang="ru-RU" sz="2700" dirty="0" smtClean="0">
                <a:solidFill>
                  <a:schemeClr val="bg1"/>
                </a:solidFill>
                <a:latin typeface="Times New Roman" pitchFamily="18" charset="0"/>
                <a:cs typeface="Times New Roman" pitchFamily="18" charset="0"/>
              </a:rPr>
            </a:br>
            <a:endParaRPr lang="ru-RU" altLang="ru-RU" sz="2700" b="1" dirty="0" smtClean="0">
              <a:solidFill>
                <a:schemeClr val="bg1"/>
              </a:solidFill>
              <a:latin typeface="Times New Roman" pitchFamily="18" charset="0"/>
              <a:cs typeface="Times New Roman" pitchFamily="18" charset="0"/>
            </a:endParaRPr>
          </a:p>
        </p:txBody>
      </p:sp>
      <p:pic>
        <p:nvPicPr>
          <p:cNvPr id="5"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p:txBody>
          <a:bodyPr>
            <a:normAutofit lnSpcReduction="10000"/>
          </a:bodyPr>
          <a:lstStyle/>
          <a:p>
            <a:pPr>
              <a:buNone/>
            </a:pPr>
            <a:r>
              <a:rPr lang="ru-RU" dirty="0" smtClean="0"/>
              <a:t>  „Всякую революцию задумывают романтики, осуществляют фанатики, а пользуются ее плодами отпетые негодяи.“ —  Томас </a:t>
            </a:r>
            <a:r>
              <a:rPr lang="ru-RU" dirty="0" err="1" smtClean="0"/>
              <a:t>Карлейль</a:t>
            </a:r>
            <a:r>
              <a:rPr lang="ru-RU" dirty="0" smtClean="0"/>
              <a:t/>
            </a:r>
            <a:br>
              <a:rPr lang="ru-RU" dirty="0" smtClean="0"/>
            </a:br>
            <a:r>
              <a:rPr lang="ru-RU" dirty="0" smtClean="0"/>
              <a:t/>
            </a:r>
            <a:br>
              <a:rPr lang="ru-RU" dirty="0" smtClean="0"/>
            </a:br>
            <a:endParaRPr lang="ru-RU" dirty="0"/>
          </a:p>
        </p:txBody>
      </p:sp>
      <p:pic>
        <p:nvPicPr>
          <p:cNvPr id="6" name="Содержимое 7" descr="EEB-M0HXUAEo1SZ.jpg"/>
          <p:cNvPicPr>
            <a:picLocks noGrp="1" noChangeAspect="1"/>
          </p:cNvPicPr>
          <p:nvPr>
            <p:ph sz="half" idx="2"/>
          </p:nvPr>
        </p:nvPicPr>
        <p:blipFill>
          <a:blip r:embed="rId2" cstate="print"/>
          <a:stretch>
            <a:fillRect/>
          </a:stretch>
        </p:blipFill>
        <p:spPr>
          <a:xfrm>
            <a:off x="4644008" y="1772816"/>
            <a:ext cx="4038600" cy="2638552"/>
          </a:xfrm>
        </p:spPr>
      </p:pic>
      <p:sp>
        <p:nvSpPr>
          <p:cNvPr id="5" name="Rectangle 4"/>
          <p:cNvSpPr txBox="1">
            <a:spLocks noGrp="1" noChangeArrowheads="1"/>
          </p:cNvSpPr>
          <p:nvPr>
            <p:ph type="title"/>
          </p:nvPr>
        </p:nvSpPr>
        <p:spPr bwMode="auto">
          <a:xfrm>
            <a:off x="0" y="0"/>
            <a:ext cx="7884368" cy="1052736"/>
          </a:xfrm>
          <a:prstGeom prst="rect">
            <a:avLst/>
          </a:prstGeom>
          <a:solidFill>
            <a:srgbClr val="31A3D4"/>
          </a:solidFill>
          <a:ln w="12600" cap="sq">
            <a:solidFill>
              <a:srgbClr val="89A4A7"/>
            </a:solidFill>
            <a:miter lim="800000"/>
            <a:headEnd/>
            <a:tailEnd/>
          </a:ln>
        </p:spPr>
        <p:txBody>
          <a:bodyPr vert="horz" wrap="none" lIns="91440" tIns="45720" rIns="91440" bIns="45720" rtlCol="0" anchor="ctr">
            <a:normAutofit fontScale="90000"/>
          </a:bodyPr>
          <a:lstStyle/>
          <a:p>
            <a:pPr lvl="0" eaLnBrk="0" hangingPunct="0">
              <a:buClr>
                <a:srgbClr val="000000"/>
              </a:buClr>
              <a:buSzPct val="100000"/>
              <a:defRPr/>
            </a:pPr>
            <a:r>
              <a:rPr lang="ru-RU" altLang="ru-RU" sz="2400" b="1" dirty="0" smtClean="0">
                <a:solidFill>
                  <a:schemeClr val="bg1"/>
                </a:solidFill>
                <a:latin typeface="Times New Roman" pitchFamily="18" charset="0"/>
              </a:rPr>
              <a:t/>
            </a:r>
            <a:br>
              <a:rPr lang="ru-RU" altLang="ru-RU" sz="2400" b="1" dirty="0" smtClean="0">
                <a:solidFill>
                  <a:schemeClr val="bg1"/>
                </a:solidFill>
                <a:latin typeface="Times New Roman" pitchFamily="18" charset="0"/>
              </a:rPr>
            </a:br>
            <a:r>
              <a:rPr lang="ru-RU" altLang="ru-RU" sz="2400" b="1" dirty="0" smtClean="0">
                <a:solidFill>
                  <a:schemeClr val="bg1"/>
                </a:solidFill>
                <a:latin typeface="Times New Roman" pitchFamily="18" charset="0"/>
              </a:rPr>
              <a:t>Фанатизм</a:t>
            </a:r>
            <a:br>
              <a:rPr lang="ru-RU" altLang="ru-RU" sz="2400" b="1" dirty="0" smtClean="0">
                <a:solidFill>
                  <a:schemeClr val="bg1"/>
                </a:solidFill>
                <a:latin typeface="Times New Roman" pitchFamily="18" charset="0"/>
              </a:rPr>
            </a:br>
            <a:endParaRPr kumimoji="0" lang="ru-RU" altLang="ru-RU" sz="1800" b="1" i="0" u="none" strike="noStrike" kern="1200" cap="none" spc="0" normalizeH="0" baseline="0" noProof="0" dirty="0">
              <a:ln>
                <a:noFill/>
              </a:ln>
              <a:solidFill>
                <a:schemeClr val="bg1"/>
              </a:solidFill>
              <a:effectLst/>
              <a:uLnTx/>
              <a:uFillTx/>
              <a:latin typeface="Times New Roman" pitchFamily="18" charset="0"/>
              <a:ea typeface="+mj-ea"/>
              <a:cs typeface="+mj-cs"/>
            </a:endParaRPr>
          </a:p>
        </p:txBody>
      </p:sp>
      <p:pic>
        <p:nvPicPr>
          <p:cNvPr id="7" name="Рисунок 1"/>
          <p:cNvPicPr>
            <a:picLocks noChangeAspect="1"/>
          </p:cNvPicPr>
          <p:nvPr/>
        </p:nvPicPr>
        <p:blipFill>
          <a:blip r:embed="rId3" cstate="print"/>
          <a:srcRect/>
          <a:stretch>
            <a:fillRect/>
          </a:stretch>
        </p:blipFill>
        <p:spPr bwMode="auto">
          <a:xfrm>
            <a:off x="8028384" y="-1"/>
            <a:ext cx="1112368" cy="1075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quarter" idx="1"/>
          </p:nvPr>
        </p:nvSpPr>
        <p:spPr/>
        <p:txBody>
          <a:bodyPr>
            <a:normAutofit/>
          </a:bodyPr>
          <a:lstStyle/>
          <a:p>
            <a:pPr>
              <a:buNone/>
            </a:pPr>
            <a:r>
              <a:rPr lang="ru-RU" sz="1800" dirty="0" smtClean="0">
                <a:latin typeface="Times New Roman" pitchFamily="18" charset="0"/>
                <a:cs typeface="Times New Roman" pitchFamily="18" charset="0"/>
              </a:rPr>
              <a:t>Социальные корни проблемы</a:t>
            </a:r>
          </a:p>
          <a:p>
            <a:pPr>
              <a:buNone/>
            </a:pPr>
            <a:r>
              <a:rPr lang="ru-RU" sz="1800" dirty="0" smtClean="0">
                <a:latin typeface="Times New Roman" pitchFamily="18" charset="0"/>
                <a:cs typeface="Times New Roman" pitchFamily="18" charset="0"/>
              </a:rPr>
              <a:t>Москва 2002 </a:t>
            </a:r>
            <a:endParaRPr lang="ru-RU" sz="1800" dirty="0">
              <a:latin typeface="Times New Roman" pitchFamily="18" charset="0"/>
              <a:cs typeface="Times New Roman" pitchFamily="18" charset="0"/>
            </a:endParaRPr>
          </a:p>
        </p:txBody>
      </p:sp>
      <p:pic>
        <p:nvPicPr>
          <p:cNvPr id="11" name="Содержимое 10" descr="36bff1094e9c2c3af5504da87922b0dc.jpeg"/>
          <p:cNvPicPr>
            <a:picLocks noGrp="1" noChangeAspect="1"/>
          </p:cNvPicPr>
          <p:nvPr>
            <p:ph sz="quarter" idx="2"/>
          </p:nvPr>
        </p:nvPicPr>
        <p:blipFill>
          <a:blip r:embed="rId2" cstate="print"/>
          <a:stretch>
            <a:fillRect/>
          </a:stretch>
        </p:blipFill>
        <p:spPr>
          <a:xfrm>
            <a:off x="5021838" y="1600200"/>
            <a:ext cx="3291324" cy="2185988"/>
          </a:xfrm>
        </p:spPr>
      </p:pic>
      <p:pic>
        <p:nvPicPr>
          <p:cNvPr id="15" name="Содержимое 14" descr="фанаты.jpg"/>
          <p:cNvPicPr>
            <a:picLocks noGrp="1" noChangeAspect="1"/>
          </p:cNvPicPr>
          <p:nvPr>
            <p:ph sz="quarter" idx="3"/>
          </p:nvPr>
        </p:nvPicPr>
        <p:blipFill>
          <a:blip r:embed="rId3" cstate="print"/>
          <a:stretch>
            <a:fillRect/>
          </a:stretch>
        </p:blipFill>
        <p:spPr>
          <a:xfrm>
            <a:off x="467544" y="2924944"/>
            <a:ext cx="3974841" cy="3312368"/>
          </a:xfrm>
        </p:spPr>
      </p:pic>
      <p:pic>
        <p:nvPicPr>
          <p:cNvPr id="12" name="Содержимое 11" descr="Sy5ELiiJvDs.jpg"/>
          <p:cNvPicPr>
            <a:picLocks noGrp="1" noChangeAspect="1"/>
          </p:cNvPicPr>
          <p:nvPr>
            <p:ph sz="quarter" idx="4"/>
          </p:nvPr>
        </p:nvPicPr>
        <p:blipFill>
          <a:blip r:embed="rId4" cstate="print"/>
          <a:stretch>
            <a:fillRect/>
          </a:stretch>
        </p:blipFill>
        <p:spPr>
          <a:xfrm>
            <a:off x="5004048" y="4005064"/>
            <a:ext cx="3282645" cy="2187575"/>
          </a:xfrm>
        </p:spPr>
      </p:pic>
      <p:sp>
        <p:nvSpPr>
          <p:cNvPr id="3" name="Номер слайда 2"/>
          <p:cNvSpPr>
            <a:spLocks noGrp="1"/>
          </p:cNvSpPr>
          <p:nvPr>
            <p:ph type="sldNum" sz="quarter" idx="12"/>
          </p:nvPr>
        </p:nvSpPr>
        <p:spPr/>
        <p:txBody>
          <a:bodyPr/>
          <a:lstStyle/>
          <a:p>
            <a:pPr defTabSz="457200"/>
            <a:fld id="{3B9CAC58-44C9-4DC0-A6AF-0B4057C34224}" type="slidenum">
              <a:rPr lang="ru-RU" smtClean="0">
                <a:solidFill>
                  <a:srgbClr val="000000">
                    <a:lumMod val="75000"/>
                    <a:lumOff val="25000"/>
                  </a:srgbClr>
                </a:solidFill>
              </a:rPr>
              <a:pPr defTabSz="457200"/>
              <a:t>17</a:t>
            </a:fld>
            <a:endParaRPr lang="ru-RU" dirty="0">
              <a:solidFill>
                <a:srgbClr val="000000">
                  <a:lumMod val="75000"/>
                  <a:lumOff val="25000"/>
                </a:srgbClr>
              </a:solidFill>
            </a:endParaRPr>
          </a:p>
        </p:txBody>
      </p:sp>
      <p:sp>
        <p:nvSpPr>
          <p:cNvPr id="13" name="Rectangle 3"/>
          <p:cNvSpPr txBox="1">
            <a:spLocks noGrp="1" noChangeArrowheads="1"/>
          </p:cNvSpPr>
          <p:nvPr>
            <p:ph type="title" sz="quarter"/>
          </p:nvPr>
        </p:nvSpPr>
        <p:spPr>
          <a:xfrm>
            <a:off x="0" y="0"/>
            <a:ext cx="8028384" cy="980728"/>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pPr>
            <a:r>
              <a:rPr lang="ru-RU" sz="2400" dirty="0" smtClean="0">
                <a:solidFill>
                  <a:schemeClr val="bg1"/>
                </a:solidFill>
                <a:latin typeface="Times New Roman" pitchFamily="18" charset="0"/>
                <a:cs typeface="Times New Roman" pitchFamily="18" charset="0"/>
              </a:rPr>
              <a:t> </a:t>
            </a:r>
            <a:r>
              <a:rPr lang="ru-RU" sz="2400" b="1" dirty="0" smtClean="0">
                <a:solidFill>
                  <a:schemeClr val="bg1"/>
                </a:solidFill>
                <a:latin typeface="Times New Roman" pitchFamily="18" charset="0"/>
                <a:cs typeface="Times New Roman" pitchFamily="18" charset="0"/>
              </a:rPr>
              <a:t>Футбольные </a:t>
            </a:r>
            <a:r>
              <a:rPr lang="ru-RU" sz="2400" b="1" dirty="0" err="1" smtClean="0">
                <a:solidFill>
                  <a:schemeClr val="bg1"/>
                </a:solidFill>
                <a:latin typeface="Times New Roman" pitchFamily="18" charset="0"/>
                <a:cs typeface="Times New Roman" pitchFamily="18" charset="0"/>
              </a:rPr>
              <a:t>ультрас</a:t>
            </a:r>
            <a:endParaRPr lang="ru-RU" altLang="ru-RU" sz="2700" b="1" dirty="0" smtClean="0">
              <a:solidFill>
                <a:schemeClr val="bg1"/>
              </a:solidFill>
              <a:latin typeface="Times New Roman" pitchFamily="18" charset="0"/>
              <a:cs typeface="Times New Roman" pitchFamily="18" charset="0"/>
            </a:endParaRPr>
          </a:p>
        </p:txBody>
      </p:sp>
      <p:pic>
        <p:nvPicPr>
          <p:cNvPr id="14" name="Рисунок 1"/>
          <p:cNvPicPr>
            <a:picLocks noChangeAspect="1"/>
          </p:cNvPicPr>
          <p:nvPr/>
        </p:nvPicPr>
        <p:blipFill>
          <a:blip r:embed="rId5"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cstate="print"/>
          <a:srcRect/>
          <a:stretch>
            <a:fillRect/>
          </a:stretch>
        </p:blipFill>
        <p:spPr bwMode="auto">
          <a:xfrm>
            <a:off x="467544" y="1196752"/>
            <a:ext cx="3886201" cy="2185988"/>
          </a:xfrm>
          <a:prstGeom prst="rect">
            <a:avLst/>
          </a:prstGeom>
          <a:noFill/>
          <a:ln w="9525">
            <a:noFill/>
            <a:miter lim="800000"/>
            <a:headEnd/>
            <a:tailEnd/>
          </a:ln>
        </p:spPr>
      </p:pic>
      <p:pic>
        <p:nvPicPr>
          <p:cNvPr id="2051" name="Picture 3"/>
          <p:cNvPicPr>
            <a:picLocks noGrp="1" noChangeAspect="1" noChangeArrowheads="1"/>
          </p:cNvPicPr>
          <p:nvPr>
            <p:ph sz="quarter" idx="2"/>
          </p:nvPr>
        </p:nvPicPr>
        <p:blipFill>
          <a:blip r:embed="rId3" cstate="print"/>
          <a:srcRect/>
          <a:stretch>
            <a:fillRect/>
          </a:stretch>
        </p:blipFill>
        <p:spPr bwMode="auto">
          <a:xfrm>
            <a:off x="4788024" y="1196752"/>
            <a:ext cx="3886201" cy="2185988"/>
          </a:xfrm>
          <a:prstGeom prst="rect">
            <a:avLst/>
          </a:prstGeom>
          <a:noFill/>
          <a:ln w="9525">
            <a:noFill/>
            <a:miter lim="800000"/>
            <a:headEnd/>
            <a:tailEnd/>
          </a:ln>
        </p:spPr>
      </p:pic>
      <p:pic>
        <p:nvPicPr>
          <p:cNvPr id="2052" name="Picture 4"/>
          <p:cNvPicPr>
            <a:picLocks noGrp="1" noChangeAspect="1" noChangeArrowheads="1"/>
          </p:cNvPicPr>
          <p:nvPr>
            <p:ph sz="quarter" idx="3"/>
          </p:nvPr>
        </p:nvPicPr>
        <p:blipFill>
          <a:blip r:embed="rId4" cstate="print"/>
          <a:srcRect/>
          <a:stretch>
            <a:fillRect/>
          </a:stretch>
        </p:blipFill>
        <p:spPr bwMode="auto">
          <a:xfrm>
            <a:off x="467544" y="3717032"/>
            <a:ext cx="3889022" cy="2187575"/>
          </a:xfrm>
          <a:prstGeom prst="rect">
            <a:avLst/>
          </a:prstGeom>
          <a:noFill/>
          <a:ln w="9525">
            <a:noFill/>
            <a:miter lim="800000"/>
            <a:headEnd/>
            <a:tailEnd/>
          </a:ln>
        </p:spPr>
      </p:pic>
      <p:pic>
        <p:nvPicPr>
          <p:cNvPr id="2053" name="Picture 5"/>
          <p:cNvPicPr>
            <a:picLocks noGrp="1" noChangeAspect="1" noChangeArrowheads="1"/>
          </p:cNvPicPr>
          <p:nvPr>
            <p:ph sz="quarter" idx="4"/>
          </p:nvPr>
        </p:nvPicPr>
        <p:blipFill>
          <a:blip r:embed="rId5" cstate="print"/>
          <a:srcRect/>
          <a:stretch>
            <a:fillRect/>
          </a:stretch>
        </p:blipFill>
        <p:spPr bwMode="auto">
          <a:xfrm>
            <a:off x="4860032" y="3645024"/>
            <a:ext cx="3889022" cy="2187575"/>
          </a:xfrm>
          <a:prstGeom prst="rect">
            <a:avLst/>
          </a:prstGeom>
          <a:noFill/>
          <a:ln w="9525">
            <a:noFill/>
            <a:miter lim="800000"/>
            <a:headEnd/>
            <a:tailEnd/>
          </a:ln>
        </p:spPr>
      </p:pic>
      <p:sp>
        <p:nvSpPr>
          <p:cNvPr id="11" name="Rectangle 3"/>
          <p:cNvSpPr txBox="1">
            <a:spLocks noGrp="1" noChangeArrowheads="1"/>
          </p:cNvSpPr>
          <p:nvPr>
            <p:ph type="title" sz="quarter"/>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pPr>
            <a:r>
              <a:rPr lang="ru-RU" sz="2400" dirty="0" smtClean="0">
                <a:solidFill>
                  <a:schemeClr val="bg1"/>
                </a:solidFill>
                <a:latin typeface="Times New Roman" pitchFamily="18" charset="0"/>
                <a:cs typeface="Times New Roman" pitchFamily="18" charset="0"/>
              </a:rPr>
              <a:t> Ответственность </a:t>
            </a:r>
            <a:endParaRPr lang="ru-RU" altLang="ru-RU" sz="2700" b="1" dirty="0" smtClean="0">
              <a:solidFill>
                <a:schemeClr val="bg1"/>
              </a:solidFill>
              <a:latin typeface="Times New Roman" pitchFamily="18" charset="0"/>
              <a:cs typeface="Times New Roman" pitchFamily="18" charset="0"/>
            </a:endParaRPr>
          </a:p>
        </p:txBody>
      </p:sp>
      <p:pic>
        <p:nvPicPr>
          <p:cNvPr id="12" name="Рисунок 1"/>
          <p:cNvPicPr>
            <a:picLocks noChangeAspect="1"/>
          </p:cNvPicPr>
          <p:nvPr/>
        </p:nvPicPr>
        <p:blipFill>
          <a:blip r:embed="rId6"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64134"/>
            <a:ext cx="8496944" cy="2076910"/>
          </a:xfrm>
        </p:spPr>
        <p:txBody>
          <a:bodyPr>
            <a:normAutofit fontScale="90000"/>
          </a:bodyPr>
          <a:lstStyle/>
          <a:p>
            <a:r>
              <a:rPr lang="ru-RU" dirty="0"/>
              <a:t/>
            </a:r>
            <a:br>
              <a:rPr lang="ru-RU" dirty="0"/>
            </a:br>
            <a:r>
              <a:rPr lang="ru-RU" dirty="0"/>
              <a:t/>
            </a:r>
            <a:br>
              <a:rPr lang="ru-RU" dirty="0"/>
            </a:br>
            <a:r>
              <a:rPr lang="ru-RU" dirty="0"/>
              <a:t/>
            </a:r>
            <a:br>
              <a:rPr lang="ru-RU" dirty="0"/>
            </a:br>
            <a:endParaRPr lang="ru-RU" sz="2700" dirty="0">
              <a:solidFill>
                <a:srgbClr val="C00000"/>
              </a:solidFill>
              <a:latin typeface="Times New Roman" pitchFamily="18" charset="0"/>
              <a:cs typeface="Times New Roman" pitchFamily="18" charset="0"/>
            </a:endParaRPr>
          </a:p>
        </p:txBody>
      </p:sp>
      <p:sp>
        <p:nvSpPr>
          <p:cNvPr id="3" name="Номер слайда 2"/>
          <p:cNvSpPr>
            <a:spLocks noGrp="1"/>
          </p:cNvSpPr>
          <p:nvPr>
            <p:ph type="sldNum" sz="quarter" idx="10"/>
          </p:nvPr>
        </p:nvSpPr>
        <p:spPr/>
        <p:txBody>
          <a:bodyPr/>
          <a:lstStyle/>
          <a:p>
            <a:pPr defTabSz="457200"/>
            <a:fld id="{3B9CAC58-44C9-4DC0-A6AF-0B4057C34224}" type="slidenum">
              <a:rPr lang="ru-RU" smtClean="0">
                <a:solidFill>
                  <a:srgbClr val="000000">
                    <a:lumMod val="75000"/>
                    <a:lumOff val="25000"/>
                  </a:srgbClr>
                </a:solidFill>
              </a:rPr>
              <a:pPr defTabSz="457200"/>
              <a:t>19</a:t>
            </a:fld>
            <a:endParaRPr lang="ru-RU" dirty="0">
              <a:solidFill>
                <a:srgbClr val="000000">
                  <a:lumMod val="75000"/>
                  <a:lumOff val="25000"/>
                </a:srgbClr>
              </a:solidFill>
            </a:endParaRPr>
          </a:p>
        </p:txBody>
      </p:sp>
      <p:sp>
        <p:nvSpPr>
          <p:cNvPr id="5122" name="Rectangle 2"/>
          <p:cNvSpPr>
            <a:spLocks noChangeArrowheads="1"/>
          </p:cNvSpPr>
          <p:nvPr/>
        </p:nvSpPr>
        <p:spPr bwMode="auto">
          <a:xfrm>
            <a:off x="107504" y="2023975"/>
            <a:ext cx="8856984" cy="8463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300" b="0" i="0" u="none" strike="noStrike" cap="none" normalizeH="0" baseline="0" dirty="0">
              <a:ln>
                <a:noFill/>
              </a:ln>
              <a:solidFill>
                <a:srgbClr val="000000"/>
              </a:solidFill>
              <a:effectLst/>
              <a:latin typeface="Arial" pitchFamily="34" charset="0"/>
              <a:ea typeface="Calibri"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ru-RU" b="0" i="0" u="none" strike="noStrike" cap="none" normalizeH="0" baseline="0" dirty="0">
              <a:ln>
                <a:noFill/>
              </a:ln>
              <a:solidFill>
                <a:schemeClr val="tx1"/>
              </a:solidFill>
              <a:effectLs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ru-RU" b="0" i="0" u="none" strike="noStrike" cap="none" normalizeH="0" baseline="0" dirty="0">
              <a:ln>
                <a:noFill/>
              </a:ln>
              <a:solidFill>
                <a:schemeClr val="tx1"/>
              </a:solidFill>
              <a:effectLst/>
              <a:cs typeface="Arial" pitchFamily="34" charset="0"/>
            </a:endParaRPr>
          </a:p>
        </p:txBody>
      </p:sp>
      <p:sp>
        <p:nvSpPr>
          <p:cNvPr id="6" name="Прямоугольник 5"/>
          <p:cNvSpPr/>
          <p:nvPr/>
        </p:nvSpPr>
        <p:spPr>
          <a:xfrm>
            <a:off x="323528" y="1268760"/>
            <a:ext cx="8496944" cy="5355312"/>
          </a:xfrm>
          <a:prstGeom prst="rect">
            <a:avLst/>
          </a:prstGeom>
        </p:spPr>
        <p:txBody>
          <a:bodyPr wrap="square">
            <a:spAutoFit/>
          </a:bodyPr>
          <a:lstStyle/>
          <a:p>
            <a:pPr>
              <a:lnSpc>
                <a:spcPct val="150000"/>
              </a:lnSpc>
            </a:pPr>
            <a:r>
              <a:rPr lang="ru-RU" sz="2000" dirty="0">
                <a:solidFill>
                  <a:schemeClr val="tx2">
                    <a:lumMod val="25000"/>
                  </a:schemeClr>
                </a:solidFill>
                <a:latin typeface="Times New Roman" pitchFamily="18" charset="0"/>
                <a:cs typeface="Times New Roman" pitchFamily="18" charset="0"/>
              </a:rPr>
              <a:t>1.Суицидальное поведение.</a:t>
            </a:r>
          </a:p>
          <a:p>
            <a:pPr>
              <a:lnSpc>
                <a:spcPct val="150000"/>
              </a:lnSpc>
            </a:pPr>
            <a:r>
              <a:rPr lang="ru-RU" sz="2000" dirty="0">
                <a:solidFill>
                  <a:schemeClr val="tx2">
                    <a:lumMod val="25000"/>
                  </a:schemeClr>
                </a:solidFill>
                <a:latin typeface="Times New Roman" pitchFamily="18" charset="0"/>
                <a:cs typeface="Times New Roman" pitchFamily="18" charset="0"/>
              </a:rPr>
              <a:t>2. Пищевая зависимость.</a:t>
            </a:r>
          </a:p>
          <a:p>
            <a:pPr>
              <a:lnSpc>
                <a:spcPct val="150000"/>
              </a:lnSpc>
            </a:pPr>
            <a:r>
              <a:rPr lang="ru-RU" sz="2000" dirty="0">
                <a:solidFill>
                  <a:schemeClr val="tx2">
                    <a:lumMod val="25000"/>
                  </a:schemeClr>
                </a:solidFill>
                <a:latin typeface="Times New Roman" pitchFamily="18" charset="0"/>
                <a:cs typeface="Times New Roman" pitchFamily="18" charset="0"/>
              </a:rPr>
              <a:t>3. Химическая зависимость – наркомания, токсикомания, алкоголизм.</a:t>
            </a:r>
          </a:p>
          <a:p>
            <a:pPr>
              <a:lnSpc>
                <a:spcPct val="150000"/>
              </a:lnSpc>
            </a:pPr>
            <a:r>
              <a:rPr lang="ru-RU" sz="2000" dirty="0">
                <a:solidFill>
                  <a:schemeClr val="tx2">
                    <a:lumMod val="25000"/>
                  </a:schemeClr>
                </a:solidFill>
                <a:latin typeface="Times New Roman" pitchFamily="18" charset="0"/>
                <a:cs typeface="Times New Roman" pitchFamily="18" charset="0"/>
              </a:rPr>
              <a:t>4. Самоповреждение.</a:t>
            </a:r>
          </a:p>
          <a:p>
            <a:pPr>
              <a:lnSpc>
                <a:spcPct val="150000"/>
              </a:lnSpc>
            </a:pPr>
            <a:r>
              <a:rPr lang="ru-RU" sz="2000" dirty="0">
                <a:solidFill>
                  <a:schemeClr val="tx2">
                    <a:lumMod val="25000"/>
                  </a:schemeClr>
                </a:solidFill>
                <a:latin typeface="Times New Roman" pitchFamily="18" charset="0"/>
                <a:cs typeface="Times New Roman" pitchFamily="18" charset="0"/>
              </a:rPr>
              <a:t>5. Занятия экстремальными видами спорта.</a:t>
            </a:r>
          </a:p>
          <a:p>
            <a:pPr>
              <a:lnSpc>
                <a:spcPct val="150000"/>
              </a:lnSpc>
            </a:pPr>
            <a:r>
              <a:rPr lang="ru-RU" sz="2000" dirty="0">
                <a:solidFill>
                  <a:schemeClr val="tx2">
                    <a:lumMod val="25000"/>
                  </a:schemeClr>
                </a:solidFill>
                <a:latin typeface="Times New Roman" pitchFamily="18" charset="0"/>
                <a:cs typeface="Times New Roman" pitchFamily="18" charset="0"/>
              </a:rPr>
              <a:t>6. </a:t>
            </a:r>
            <a:r>
              <a:rPr lang="ru-RU" sz="2000" dirty="0" err="1">
                <a:solidFill>
                  <a:schemeClr val="tx2">
                    <a:lumMod val="25000"/>
                  </a:schemeClr>
                </a:solidFill>
                <a:latin typeface="Times New Roman" pitchFamily="18" charset="0"/>
                <a:cs typeface="Times New Roman" pitchFamily="18" charset="0"/>
              </a:rPr>
              <a:t>Виктимное</a:t>
            </a:r>
            <a:r>
              <a:rPr lang="ru-RU" sz="2000" dirty="0">
                <a:solidFill>
                  <a:schemeClr val="tx2">
                    <a:lumMod val="25000"/>
                  </a:schemeClr>
                </a:solidFill>
                <a:latin typeface="Times New Roman" pitchFamily="18" charset="0"/>
                <a:cs typeface="Times New Roman" pitchFamily="18" charset="0"/>
              </a:rPr>
              <a:t> поведение (предрасположенность человека попадать в ситуации, связанные с опасностью для его жизни и здоровья).</a:t>
            </a:r>
          </a:p>
          <a:p>
            <a:pPr marL="0" lvl="1">
              <a:lnSpc>
                <a:spcPct val="150000"/>
              </a:lnSpc>
            </a:pPr>
            <a:r>
              <a:rPr lang="ru-RU" sz="2000" dirty="0">
                <a:solidFill>
                  <a:srgbClr val="C00000"/>
                </a:solidFill>
                <a:latin typeface="Times New Roman" pitchFamily="18" charset="0"/>
                <a:cs typeface="Times New Roman" pitchFamily="18" charset="0"/>
              </a:rPr>
              <a:t>7. Фанатическое поведение </a:t>
            </a:r>
            <a:r>
              <a:rPr lang="ru-RU" sz="2000" dirty="0">
                <a:solidFill>
                  <a:schemeClr val="tx2">
                    <a:lumMod val="25000"/>
                  </a:schemeClr>
                </a:solidFill>
                <a:latin typeface="Times New Roman" pitchFamily="18" charset="0"/>
                <a:cs typeface="Times New Roman" pitchFamily="18" charset="0"/>
              </a:rPr>
              <a:t>— участие в деструктивных религиозных культах, движении футбольных болельщиков и т. п.</a:t>
            </a:r>
          </a:p>
          <a:p>
            <a:pPr marL="0" lvl="1">
              <a:lnSpc>
                <a:spcPct val="150000"/>
              </a:lnSpc>
            </a:pPr>
            <a:endParaRPr lang="ru-RU" sz="2000" dirty="0">
              <a:solidFill>
                <a:schemeClr val="tx2">
                  <a:lumMod val="25000"/>
                </a:schemeClr>
              </a:solidFill>
              <a:latin typeface="Times New Roman" pitchFamily="18" charset="0"/>
              <a:cs typeface="Times New Roman" pitchFamily="18" charset="0"/>
              <a:hlinkClick r:id="rId2" tooltip="Аутизм"/>
            </a:endParaRPr>
          </a:p>
          <a:p>
            <a:pPr>
              <a:lnSpc>
                <a:spcPct val="150000"/>
              </a:lnSpc>
            </a:pPr>
            <a:endParaRPr lang="ru-RU" sz="2800" dirty="0">
              <a:latin typeface="Times New Roman" pitchFamily="18" charset="0"/>
              <a:cs typeface="Times New Roman" pitchFamily="18" charset="0"/>
            </a:endParaRPr>
          </a:p>
        </p:txBody>
      </p:sp>
      <p:sp>
        <p:nvSpPr>
          <p:cNvPr id="7" name="Rectangle 3"/>
          <p:cNvSpPr txBox="1">
            <a:spLocks noChangeArrowheads="1"/>
          </p:cNvSpPr>
          <p:nvPr/>
        </p:nvSpPr>
        <p:spPr>
          <a:xfrm>
            <a:off x="0" y="0"/>
            <a:ext cx="8028384" cy="980728"/>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Классификация</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Times New Roman" pitchFamily="18" charset="0"/>
              </a:rPr>
              <a:t> по форме проявления</a:t>
            </a:r>
          </a:p>
          <a:p>
            <a:pPr marL="358775" marR="0" lvl="0" indent="0" algn="ctr" defTabSz="914400" rtl="0" eaLnBrk="1" fontAlgn="auto" latinLnBrk="0" hangingPunct="1">
              <a:lnSpc>
                <a:spcPct val="100000"/>
              </a:lnSpc>
              <a:spcBef>
                <a:spcPct val="0"/>
              </a:spcBef>
              <a:spcAft>
                <a:spcPts val="0"/>
              </a:spcAft>
              <a:buClr>
                <a:srgbClr val="000000"/>
              </a:buClr>
              <a:buSzTx/>
              <a:buFontTx/>
              <a:buNone/>
              <a:tabLst/>
              <a:defRPr/>
            </a:pPr>
            <a:r>
              <a:rPr lang="ru-RU" altLang="ru-RU" sz="2400" b="1" dirty="0" err="1" smtClean="0">
                <a:solidFill>
                  <a:schemeClr val="bg1"/>
                </a:solidFill>
                <a:latin typeface="Times New Roman" pitchFamily="18" charset="0"/>
                <a:cs typeface="Times New Roman" pitchFamily="18" charset="0"/>
              </a:rPr>
              <a:t>с</a:t>
            </a:r>
            <a:r>
              <a:rPr lang="ru-RU" altLang="ru-RU" sz="2400" b="1" baseline="0" dirty="0" err="1" smtClean="0">
                <a:solidFill>
                  <a:schemeClr val="bg1"/>
                </a:solidFill>
                <a:latin typeface="Times New Roman" pitchFamily="18" charset="0"/>
                <a:cs typeface="Times New Roman" pitchFamily="18" charset="0"/>
              </a:rPr>
              <a:t>аморазрушительного</a:t>
            </a:r>
            <a:r>
              <a:rPr lang="ru-RU" altLang="ru-RU" sz="2400" b="1" dirty="0" smtClean="0">
                <a:solidFill>
                  <a:schemeClr val="bg1"/>
                </a:solidFill>
                <a:latin typeface="Times New Roman" pitchFamily="18" charset="0"/>
                <a:cs typeface="Times New Roman" pitchFamily="18" charset="0"/>
              </a:rPr>
              <a:t> поведения</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endParaRPr>
          </a:p>
        </p:txBody>
      </p:sp>
      <p:pic>
        <p:nvPicPr>
          <p:cNvPr id="8" name="Рисунок 1"/>
          <p:cNvPicPr>
            <a:picLocks noChangeAspect="1"/>
          </p:cNvPicPr>
          <p:nvPr/>
        </p:nvPicPr>
        <p:blipFill>
          <a:blip r:embed="rId3"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quarter" idx="1"/>
          </p:nvPr>
        </p:nvSpPr>
        <p:spPr/>
        <p:txBody>
          <a:bodyPr>
            <a:normAutofit fontScale="55000" lnSpcReduction="20000"/>
          </a:bodyPr>
          <a:lstStyle/>
          <a:p>
            <a:pPr>
              <a:buNone/>
            </a:pPr>
            <a:r>
              <a:rPr lang="ru-RU" dirty="0" smtClean="0"/>
              <a:t>      21 марта 2022 года Тверской районный суд Москвы поддержал иск Генпрокуратуры России, поддержанный </a:t>
            </a:r>
            <a:r>
              <a:rPr lang="ru-RU" dirty="0" err="1" smtClean="0"/>
              <a:t>Роскомнадзором</a:t>
            </a:r>
            <a:r>
              <a:rPr lang="ru-RU" dirty="0" smtClean="0"/>
              <a:t> и ФСБ, и признал компанию </a:t>
            </a:r>
            <a:r>
              <a:rPr lang="ru-RU" dirty="0" err="1" smtClean="0"/>
              <a:t>Meta</a:t>
            </a:r>
            <a:r>
              <a:rPr lang="ru-RU" dirty="0" smtClean="0"/>
              <a:t> экстремистской организацией и запретил её деятельность на территории России.</a:t>
            </a:r>
            <a:endParaRPr lang="ru-RU" dirty="0"/>
          </a:p>
        </p:txBody>
      </p:sp>
      <p:sp>
        <p:nvSpPr>
          <p:cNvPr id="6" name="Содержимое 5"/>
          <p:cNvSpPr>
            <a:spLocks noGrp="1"/>
          </p:cNvSpPr>
          <p:nvPr>
            <p:ph sz="quarter" idx="2"/>
          </p:nvPr>
        </p:nvSpPr>
        <p:spPr/>
        <p:txBody>
          <a:bodyPr>
            <a:normAutofit fontScale="55000" lnSpcReduction="20000"/>
          </a:bodyPr>
          <a:lstStyle/>
          <a:p>
            <a:pPr>
              <a:buNone/>
            </a:pPr>
            <a:r>
              <a:rPr lang="ru-RU" dirty="0" smtClean="0"/>
              <a:t>      Генпрокуратура пояснила, что </a:t>
            </a:r>
            <a:r>
              <a:rPr lang="ru-RU" dirty="0" err="1" smtClean="0"/>
              <a:t>мессенджер</a:t>
            </a:r>
            <a:r>
              <a:rPr lang="ru-RU" dirty="0" smtClean="0"/>
              <a:t> </a:t>
            </a:r>
            <a:r>
              <a:rPr lang="ru-RU" dirty="0" err="1" smtClean="0"/>
              <a:t>WhatsApp</a:t>
            </a:r>
            <a:r>
              <a:rPr lang="ru-RU" dirty="0" smtClean="0"/>
              <a:t> останется доступным, так как этот сервис является средством коммуникации, а не платформой для размещения и запрещенного </a:t>
            </a:r>
            <a:r>
              <a:rPr lang="ru-RU" dirty="0" err="1" smtClean="0"/>
              <a:t>контента</a:t>
            </a:r>
            <a:r>
              <a:rPr lang="ru-RU" dirty="0" smtClean="0"/>
              <a:t> и публикаций с экстремистскими призывами</a:t>
            </a:r>
            <a:endParaRPr lang="ru-RU" dirty="0"/>
          </a:p>
        </p:txBody>
      </p:sp>
      <p:pic>
        <p:nvPicPr>
          <p:cNvPr id="10" name="Содержимое 9" descr="39aeaed2fd17a7529811cff3016b70c5.jpg"/>
          <p:cNvPicPr>
            <a:picLocks noGrp="1" noChangeAspect="1"/>
          </p:cNvPicPr>
          <p:nvPr>
            <p:ph sz="quarter" idx="3"/>
          </p:nvPr>
        </p:nvPicPr>
        <p:blipFill>
          <a:blip r:embed="rId2" cstate="print"/>
          <a:stretch>
            <a:fillRect/>
          </a:stretch>
        </p:blipFill>
        <p:spPr>
          <a:xfrm>
            <a:off x="526473" y="3938588"/>
            <a:ext cx="3900053" cy="2187575"/>
          </a:xfrm>
        </p:spPr>
      </p:pic>
      <p:pic>
        <p:nvPicPr>
          <p:cNvPr id="11" name="Содержимое 10" descr="Whatsapp.jpg"/>
          <p:cNvPicPr>
            <a:picLocks noGrp="1" noChangeAspect="1"/>
          </p:cNvPicPr>
          <p:nvPr>
            <p:ph sz="quarter" idx="4"/>
          </p:nvPr>
        </p:nvPicPr>
        <p:blipFill>
          <a:blip r:embed="rId3" cstate="print"/>
          <a:stretch>
            <a:fillRect/>
          </a:stretch>
        </p:blipFill>
        <p:spPr>
          <a:xfrm>
            <a:off x="4722989" y="3938588"/>
            <a:ext cx="3889022" cy="2187575"/>
          </a:xfrm>
        </p:spPr>
      </p:pic>
      <p:sp>
        <p:nvSpPr>
          <p:cNvPr id="12" name="Rectangle 3"/>
          <p:cNvSpPr txBox="1">
            <a:spLocks noGrp="1" noChangeArrowheads="1"/>
          </p:cNvSpPr>
          <p:nvPr>
            <p:ph type="title" sz="quarter"/>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buFont typeface="Times New Roman" pitchFamily="18" charset="0"/>
              <a:buNone/>
            </a:pPr>
            <a:r>
              <a:rPr lang="ru-RU" altLang="ru-RU" sz="2400" b="1" dirty="0" smtClean="0">
                <a:solidFill>
                  <a:schemeClr val="bg1"/>
                </a:solidFill>
                <a:latin typeface="Times New Roman" pitchFamily="18" charset="0"/>
                <a:cs typeface="Times New Roman" pitchFamily="18" charset="0"/>
              </a:rPr>
              <a:t>Вопросы остались</a:t>
            </a:r>
          </a:p>
        </p:txBody>
      </p:sp>
      <p:pic>
        <p:nvPicPr>
          <p:cNvPr id="13" name="Рисунок 1"/>
          <p:cNvPicPr>
            <a:picLocks noChangeAspect="1"/>
          </p:cNvPicPr>
          <p:nvPr/>
        </p:nvPicPr>
        <p:blipFill>
          <a:blip r:embed="rId4"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p:txBody>
          <a:bodyPr/>
          <a:lstStyle/>
          <a:p>
            <a:pPr>
              <a:buNone/>
            </a:pPr>
            <a:r>
              <a:rPr lang="ru-RU" dirty="0" smtClean="0"/>
              <a:t>   </a:t>
            </a:r>
          </a:p>
          <a:p>
            <a:pPr>
              <a:buNone/>
            </a:pPr>
            <a:endParaRPr lang="ru-RU" dirty="0" smtClean="0"/>
          </a:p>
          <a:p>
            <a:pPr>
              <a:buNone/>
            </a:pPr>
            <a:r>
              <a:rPr lang="ru-RU" dirty="0" smtClean="0"/>
              <a:t>    </a:t>
            </a:r>
            <a:r>
              <a:rPr lang="ru-RU" sz="1600" dirty="0" smtClean="0">
                <a:latin typeface="Times New Roman" pitchFamily="18" charset="0"/>
                <a:cs typeface="Times New Roman" pitchFamily="18" charset="0"/>
              </a:rPr>
              <a:t>Мышление - психический процесс отражения наиболее существенных свойств предметов и явлений, а так же наиболее существенных связей и отношений между ними, что в конечном итоге приводит к получению нового знания о мире. </a:t>
            </a:r>
          </a:p>
          <a:p>
            <a:pPr>
              <a:buNone/>
            </a:pPr>
            <a:r>
              <a:rPr lang="ru-RU" sz="1600" dirty="0" smtClean="0">
                <a:latin typeface="Times New Roman" pitchFamily="18" charset="0"/>
                <a:cs typeface="Times New Roman" pitchFamily="18" charset="0"/>
              </a:rPr>
              <a:t>       Личностно когнитивное аффективное реагирование. (информационный век)</a:t>
            </a:r>
          </a:p>
          <a:p>
            <a:pPr>
              <a:buNone/>
            </a:pPr>
            <a:endParaRPr lang="ru-RU" sz="1600" dirty="0">
              <a:latin typeface="Times New Roman" pitchFamily="18" charset="0"/>
              <a:cs typeface="Times New Roman" pitchFamily="18" charset="0"/>
            </a:endParaRPr>
          </a:p>
        </p:txBody>
      </p:sp>
      <p:pic>
        <p:nvPicPr>
          <p:cNvPr id="8" name="Содержимое 7" descr="depositphotos_34931561-stock-photo-thinker.jpg"/>
          <p:cNvPicPr>
            <a:picLocks noGrp="1" noChangeAspect="1"/>
          </p:cNvPicPr>
          <p:nvPr>
            <p:ph sz="half" idx="2"/>
          </p:nvPr>
        </p:nvPicPr>
        <p:blipFill>
          <a:blip r:embed="rId2" cstate="print"/>
          <a:stretch>
            <a:fillRect/>
          </a:stretch>
        </p:blipFill>
        <p:spPr>
          <a:xfrm>
            <a:off x="4788024" y="2492895"/>
            <a:ext cx="4248472" cy="2832315"/>
          </a:xfrm>
        </p:spPr>
      </p:pic>
      <p:sp>
        <p:nvSpPr>
          <p:cNvPr id="5"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normAutofit/>
          </a:bodyPr>
          <a:lstStyle/>
          <a:p>
            <a:pPr eaLnBrk="1" hangingPunct="1"/>
            <a:r>
              <a:rPr lang="ru-RU" altLang="ru-RU" sz="2400" b="1" dirty="0" smtClean="0">
                <a:solidFill>
                  <a:schemeClr val="bg1"/>
                </a:solidFill>
                <a:latin typeface="Times New Roman" pitchFamily="18" charset="0"/>
              </a:rPr>
              <a:t>Все начинается с мысли</a:t>
            </a:r>
          </a:p>
        </p:txBody>
      </p:sp>
      <p:pic>
        <p:nvPicPr>
          <p:cNvPr id="7" name="Рисунок 6"/>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4" descr="slide-8.jpg"/>
          <p:cNvPicPr>
            <a:picLocks noGrp="1" noChangeAspect="1"/>
          </p:cNvPicPr>
          <p:nvPr>
            <p:ph idx="4294967295"/>
          </p:nvPr>
        </p:nvPicPr>
        <p:blipFill>
          <a:blip r:embed="rId2" cstate="print"/>
          <a:stretch>
            <a:fillRect/>
          </a:stretch>
        </p:blipFill>
        <p:spPr>
          <a:xfrm>
            <a:off x="179512" y="0"/>
            <a:ext cx="8844354" cy="6624736"/>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slide-3.jpg"/>
          <p:cNvPicPr>
            <a:picLocks noGrp="1" noChangeAspect="1"/>
          </p:cNvPicPr>
          <p:nvPr>
            <p:ph idx="1"/>
          </p:nvPr>
        </p:nvPicPr>
        <p:blipFill>
          <a:blip r:embed="rId2" cstate="print"/>
          <a:stretch>
            <a:fillRect/>
          </a:stretch>
        </p:blipFill>
        <p:spPr>
          <a:xfrm>
            <a:off x="1115617" y="1274270"/>
            <a:ext cx="7272808" cy="5447504"/>
          </a:xfrm>
        </p:spPr>
      </p:pic>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normAutofit/>
          </a:bodyPr>
          <a:lstStyle/>
          <a:p>
            <a:pPr eaLnBrk="1" hangingPunct="1"/>
            <a:r>
              <a:rPr lang="ru-RU" altLang="ru-RU" sz="2400" b="1" dirty="0" smtClean="0">
                <a:solidFill>
                  <a:schemeClr val="bg1"/>
                </a:solidFill>
                <a:latin typeface="Times New Roman" pitchFamily="18" charset="0"/>
              </a:rPr>
              <a:t>Все начинается с мысли</a:t>
            </a:r>
          </a:p>
        </p:txBody>
      </p:sp>
      <p:pic>
        <p:nvPicPr>
          <p:cNvPr id="6" name="Рисунок 8"/>
          <p:cNvPicPr>
            <a:picLocks noChangeAspect="1"/>
          </p:cNvPicPr>
          <p:nvPr/>
        </p:nvPicPr>
        <p:blipFill>
          <a:blip r:embed="rId3"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slide-5.jpg"/>
          <p:cNvPicPr>
            <a:picLocks noGrp="1" noChangeAspect="1"/>
          </p:cNvPicPr>
          <p:nvPr>
            <p:ph idx="1"/>
          </p:nvPr>
        </p:nvPicPr>
        <p:blipFill>
          <a:blip r:embed="rId2" cstate="print"/>
          <a:stretch>
            <a:fillRect/>
          </a:stretch>
        </p:blipFill>
        <p:spPr>
          <a:xfrm>
            <a:off x="899592" y="1112462"/>
            <a:ext cx="7488831" cy="5609310"/>
          </a:xfrm>
        </p:spPr>
      </p:pic>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normAutofit/>
          </a:bodyPr>
          <a:lstStyle/>
          <a:p>
            <a:pPr eaLnBrk="1" hangingPunct="1"/>
            <a:r>
              <a:rPr lang="ru-RU" altLang="ru-RU" sz="2400" b="1" dirty="0" smtClean="0">
                <a:solidFill>
                  <a:schemeClr val="bg1"/>
                </a:solidFill>
                <a:latin typeface="Times New Roman" pitchFamily="18" charset="0"/>
              </a:rPr>
              <a:t>Все начинается с мысли</a:t>
            </a:r>
          </a:p>
        </p:txBody>
      </p:sp>
      <p:pic>
        <p:nvPicPr>
          <p:cNvPr id="6" name="Рисунок 8"/>
          <p:cNvPicPr>
            <a:picLocks noChangeAspect="1"/>
          </p:cNvPicPr>
          <p:nvPr/>
        </p:nvPicPr>
        <p:blipFill>
          <a:blip r:embed="rId3"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Содержимое 10" descr="pravilnoe-pitanie.jpg"/>
          <p:cNvPicPr>
            <a:picLocks noGrp="1" noChangeAspect="1"/>
          </p:cNvPicPr>
          <p:nvPr>
            <p:ph sz="quarter" idx="1"/>
          </p:nvPr>
        </p:nvPicPr>
        <p:blipFill>
          <a:blip r:embed="rId2" cstate="print"/>
          <a:stretch>
            <a:fillRect/>
          </a:stretch>
        </p:blipFill>
        <p:spPr>
          <a:xfrm>
            <a:off x="952500" y="1676686"/>
            <a:ext cx="3048000" cy="2033016"/>
          </a:xfrm>
        </p:spPr>
      </p:pic>
      <p:pic>
        <p:nvPicPr>
          <p:cNvPr id="12" name="Содержимое 11" descr="prostie-dieti-v2.orig.jpg"/>
          <p:cNvPicPr>
            <a:picLocks noGrp="1" noChangeAspect="1"/>
          </p:cNvPicPr>
          <p:nvPr>
            <p:ph sz="quarter" idx="2"/>
          </p:nvPr>
        </p:nvPicPr>
        <p:blipFill>
          <a:blip r:embed="rId3" cstate="print"/>
          <a:stretch>
            <a:fillRect/>
          </a:stretch>
        </p:blipFill>
        <p:spPr>
          <a:xfrm>
            <a:off x="5035023" y="1600200"/>
            <a:ext cx="3264953" cy="2185988"/>
          </a:xfrm>
        </p:spPr>
      </p:pic>
      <p:pic>
        <p:nvPicPr>
          <p:cNvPr id="13" name="Содержимое 12" descr="1-4.jpeg"/>
          <p:cNvPicPr>
            <a:picLocks noGrp="1" noChangeAspect="1"/>
          </p:cNvPicPr>
          <p:nvPr>
            <p:ph sz="quarter" idx="3"/>
          </p:nvPr>
        </p:nvPicPr>
        <p:blipFill>
          <a:blip r:embed="rId4" cstate="print"/>
          <a:stretch>
            <a:fillRect/>
          </a:stretch>
        </p:blipFill>
        <p:spPr>
          <a:xfrm>
            <a:off x="895102" y="3938588"/>
            <a:ext cx="3162795" cy="2187575"/>
          </a:xfrm>
        </p:spPr>
      </p:pic>
      <p:pic>
        <p:nvPicPr>
          <p:cNvPr id="15" name="Содержимое 14" descr="shutterstock_367721642.jpg"/>
          <p:cNvPicPr>
            <a:picLocks noGrp="1" noChangeAspect="1"/>
          </p:cNvPicPr>
          <p:nvPr>
            <p:ph sz="quarter" idx="4"/>
          </p:nvPr>
        </p:nvPicPr>
        <p:blipFill>
          <a:blip r:embed="rId5" cstate="print"/>
          <a:stretch>
            <a:fillRect/>
          </a:stretch>
        </p:blipFill>
        <p:spPr>
          <a:xfrm>
            <a:off x="5030093" y="3938588"/>
            <a:ext cx="3274813" cy="2187575"/>
          </a:xfrm>
        </p:spPr>
      </p:pic>
      <p:sp>
        <p:nvSpPr>
          <p:cNvPr id="9" name="Rectangle 3"/>
          <p:cNvSpPr>
            <a:spLocks noGrp="1" noChangeArrowheads="1"/>
          </p:cNvSpPr>
          <p:nvPr>
            <p:ph type="title" sz="quarter"/>
          </p:nvPr>
        </p:nvSpPr>
        <p:spPr>
          <a:xfrm>
            <a:off x="0" y="0"/>
            <a:ext cx="7956376" cy="1052736"/>
          </a:xfrm>
          <a:solidFill>
            <a:srgbClr val="31A3D4"/>
          </a:solidFill>
          <a:ln w="12600" cap="sq">
            <a:solidFill>
              <a:srgbClr val="89A4A7"/>
            </a:solidFill>
          </a:ln>
        </p:spPr>
        <p:txBody>
          <a:bodyPr>
            <a:normAutofit/>
          </a:bodyPr>
          <a:lstStyle/>
          <a:p>
            <a:r>
              <a:rPr lang="ru-RU" altLang="ru-RU" sz="2400" b="1" dirty="0" smtClean="0">
                <a:solidFill>
                  <a:schemeClr val="bg1"/>
                </a:solidFill>
                <a:latin typeface="Times New Roman" pitchFamily="18" charset="0"/>
              </a:rPr>
              <a:t>Может ли ЗОЖ  стать  </a:t>
            </a:r>
            <a:r>
              <a:rPr lang="ru-RU" altLang="ru-RU" sz="2400" b="1" dirty="0" err="1" smtClean="0">
                <a:solidFill>
                  <a:schemeClr val="bg1"/>
                </a:solidFill>
                <a:latin typeface="Times New Roman" pitchFamily="18" charset="0"/>
              </a:rPr>
              <a:t>дектруктивом</a:t>
            </a:r>
            <a:r>
              <a:rPr lang="ru-RU" altLang="ru-RU" sz="2400" b="1" dirty="0" smtClean="0">
                <a:solidFill>
                  <a:schemeClr val="bg1"/>
                </a:solidFill>
                <a:latin typeface="Times New Roman" pitchFamily="18" charset="0"/>
              </a:rPr>
              <a:t>?</a:t>
            </a:r>
          </a:p>
        </p:txBody>
      </p:sp>
      <p:pic>
        <p:nvPicPr>
          <p:cNvPr id="10" name="Рисунок 8"/>
          <p:cNvPicPr>
            <a:picLocks noChangeAspect="1"/>
          </p:cNvPicPr>
          <p:nvPr/>
        </p:nvPicPr>
        <p:blipFill>
          <a:blip r:embed="rId6"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Содержимое 12" descr="olga-shelest-peta-antifur.jpg"/>
          <p:cNvPicPr>
            <a:picLocks noGrp="1" noChangeAspect="1"/>
          </p:cNvPicPr>
          <p:nvPr>
            <p:ph sz="quarter" idx="1"/>
          </p:nvPr>
        </p:nvPicPr>
        <p:blipFill>
          <a:blip r:embed="rId2" cstate="print"/>
          <a:stretch>
            <a:fillRect/>
          </a:stretch>
        </p:blipFill>
        <p:spPr>
          <a:xfrm>
            <a:off x="539552" y="1196752"/>
            <a:ext cx="3661530" cy="2185988"/>
          </a:xfrm>
        </p:spPr>
      </p:pic>
      <p:pic>
        <p:nvPicPr>
          <p:cNvPr id="10" name="Содержимое 4" descr="jzqCIaGaNIk.jpg"/>
          <p:cNvPicPr>
            <a:picLocks noGrp="1" noChangeAspect="1"/>
          </p:cNvPicPr>
          <p:nvPr>
            <p:ph sz="quarter" idx="3"/>
          </p:nvPr>
        </p:nvPicPr>
        <p:blipFill>
          <a:blip r:embed="rId3" cstate="print"/>
          <a:stretch>
            <a:fillRect/>
          </a:stretch>
        </p:blipFill>
        <p:spPr>
          <a:xfrm>
            <a:off x="1043608" y="3573016"/>
            <a:ext cx="2880320" cy="2847186"/>
          </a:xfrm>
        </p:spPr>
      </p:pic>
      <p:pic>
        <p:nvPicPr>
          <p:cNvPr id="12" name="Содержимое 5" descr="slSXMCe6e5g.jpg"/>
          <p:cNvPicPr>
            <a:picLocks noGrp="1" noChangeAspect="1"/>
          </p:cNvPicPr>
          <p:nvPr>
            <p:ph sz="quarter" idx="4"/>
          </p:nvPr>
        </p:nvPicPr>
        <p:blipFill>
          <a:blip r:embed="rId4" cstate="print"/>
          <a:stretch>
            <a:fillRect/>
          </a:stretch>
        </p:blipFill>
        <p:spPr>
          <a:xfrm>
            <a:off x="5076056" y="3501008"/>
            <a:ext cx="3024336" cy="3032761"/>
          </a:xfrm>
        </p:spPr>
      </p:pic>
      <p:pic>
        <p:nvPicPr>
          <p:cNvPr id="16" name="Содержимое 15" descr="unnamed.jpg"/>
          <p:cNvPicPr>
            <a:picLocks noGrp="1" noChangeAspect="1"/>
          </p:cNvPicPr>
          <p:nvPr>
            <p:ph sz="quarter" idx="2"/>
          </p:nvPr>
        </p:nvPicPr>
        <p:blipFill>
          <a:blip r:embed="rId5" cstate="print"/>
          <a:stretch>
            <a:fillRect/>
          </a:stretch>
        </p:blipFill>
        <p:spPr>
          <a:xfrm>
            <a:off x="4499992" y="1196752"/>
            <a:ext cx="4176464" cy="2088232"/>
          </a:xfrm>
        </p:spPr>
      </p:pic>
      <p:sp>
        <p:nvSpPr>
          <p:cNvPr id="17" name="Заголовок 3"/>
          <p:cNvSpPr>
            <a:spLocks noGrp="1"/>
          </p:cNvSpPr>
          <p:nvPr>
            <p:ph type="title" sz="quarter"/>
          </p:nvPr>
        </p:nvSpPr>
        <p:spPr>
          <a:xfrm>
            <a:off x="0" y="0"/>
            <a:ext cx="7956376" cy="1052736"/>
          </a:xfrm>
          <a:prstGeom prst="rect">
            <a:avLst/>
          </a:prstGeom>
          <a:solidFill>
            <a:srgbClr val="31A3D4"/>
          </a:solidFill>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buClr>
                <a:srgbClr val="000000"/>
              </a:buClr>
              <a:defRPr/>
            </a:pP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Легко ли быть сейчас правильным?</a:t>
            </a: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endParaRPr lang="ru-RU" sz="2400" b="1" dirty="0">
              <a:solidFill>
                <a:schemeClr val="tx2"/>
              </a:solidFill>
              <a:latin typeface="Times New Roman" pitchFamily="18" charset="0"/>
              <a:cs typeface="Times New Roman" pitchFamily="18" charset="0"/>
            </a:endParaRPr>
          </a:p>
        </p:txBody>
      </p:sp>
      <p:pic>
        <p:nvPicPr>
          <p:cNvPr id="18" name="Рисунок 1"/>
          <p:cNvPicPr>
            <a:picLocks noChangeAspect="1"/>
          </p:cNvPicPr>
          <p:nvPr/>
        </p:nvPicPr>
        <p:blipFill>
          <a:blip r:embed="rId6"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5" descr="Новый-точечный-рисунок-44-1.bmp"/>
          <p:cNvPicPr>
            <a:picLocks noGrp="1" noChangeAspect="1"/>
          </p:cNvPicPr>
          <p:nvPr>
            <p:ph idx="1"/>
          </p:nvPr>
        </p:nvPicPr>
        <p:blipFill>
          <a:blip r:embed="rId2" cstate="print"/>
          <a:stretch>
            <a:fillRect/>
          </a:stretch>
        </p:blipFill>
        <p:spPr>
          <a:xfrm>
            <a:off x="179512" y="1124744"/>
            <a:ext cx="8761578" cy="5616624"/>
          </a:xfrm>
        </p:spPr>
      </p:pic>
      <p:sp>
        <p:nvSpPr>
          <p:cNvPr id="5" name="Rectangle 4"/>
          <p:cNvSpPr txBox="1">
            <a:spLocks noGrp="1" noChangeArrowheads="1"/>
          </p:cNvSpPr>
          <p:nvPr>
            <p:ph type="title"/>
          </p:nvPr>
        </p:nvSpPr>
        <p:spPr bwMode="auto">
          <a:xfrm>
            <a:off x="0" y="0"/>
            <a:ext cx="7956376" cy="1052736"/>
          </a:xfrm>
          <a:prstGeom prst="rect">
            <a:avLst/>
          </a:prstGeom>
          <a:solidFill>
            <a:srgbClr val="31A3D4"/>
          </a:solidFill>
          <a:ln w="12600" cap="sq">
            <a:solidFill>
              <a:srgbClr val="89A4A7"/>
            </a:solidFill>
            <a:miter lim="800000"/>
            <a:headEnd/>
            <a:tailEnd/>
          </a:ln>
        </p:spPr>
        <p:txBody>
          <a:bodyPr vert="horz" wrap="none" lIns="91440" tIns="45720" rIns="91440" bIns="45720" rtlCol="0" anchor="ctr">
            <a:normAutofit/>
          </a:bodyPr>
          <a:lstStyle/>
          <a:p>
            <a:pPr marL="0" marR="0" lvl="0" indent="0" algn="l" defTabSz="914400" rtl="0" eaLnBrk="0" fontAlgn="auto" latinLnBrk="0" hangingPunct="0">
              <a:lnSpc>
                <a:spcPct val="100000"/>
              </a:lnSpc>
              <a:spcBef>
                <a:spcPct val="0"/>
              </a:spcBef>
              <a:spcAft>
                <a:spcPts val="0"/>
              </a:spcAft>
              <a:buClr>
                <a:srgbClr val="000000"/>
              </a:buClr>
              <a:buSzPct val="100000"/>
              <a:buFont typeface="Times New Roman" pitchFamily="18" charset="0"/>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Технологические</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ловушки внимания</a:t>
            </a:r>
            <a:endParaRPr kumimoji="0" lang="ru-RU" altLang="ru-RU" sz="2400" b="1" i="0" u="none" strike="noStrike" kern="1200" cap="none" spc="0" normalizeH="0" baseline="0" noProof="0" dirty="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3" cstate="print"/>
          <a:srcRect/>
          <a:stretch>
            <a:fillRect/>
          </a:stretch>
        </p:blipFill>
        <p:spPr bwMode="auto">
          <a:xfrm>
            <a:off x="8051886" y="-1"/>
            <a:ext cx="1088866" cy="105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Grp="1" noChangeArrowheads="1"/>
          </p:cNvSpPr>
          <p:nvPr>
            <p:ph type="title"/>
          </p:nvPr>
        </p:nvSpPr>
        <p:spPr bwMode="auto">
          <a:xfrm>
            <a:off x="0" y="0"/>
            <a:ext cx="7956376" cy="1052736"/>
          </a:xfrm>
          <a:prstGeom prst="rect">
            <a:avLst/>
          </a:prstGeom>
          <a:solidFill>
            <a:srgbClr val="31A3D4"/>
          </a:solidFill>
          <a:ln w="12600" cap="sq">
            <a:solidFill>
              <a:srgbClr val="89A4A7"/>
            </a:solidFill>
            <a:miter lim="800000"/>
            <a:headEnd/>
            <a:tailEnd/>
          </a:ln>
        </p:spPr>
        <p:txBody>
          <a:bodyPr vert="horz" wrap="none" lIns="91440" tIns="45720" rIns="91440" bIns="45720" rtlCol="0" anchor="ctr">
            <a:normAutofit/>
          </a:bodyPr>
          <a:lstStyle/>
          <a:p>
            <a:pPr marL="0" marR="0" lvl="0" indent="0" algn="l" defTabSz="914400" rtl="0" eaLnBrk="0" fontAlgn="auto" latinLnBrk="0" hangingPunct="0">
              <a:lnSpc>
                <a:spcPct val="100000"/>
              </a:lnSpc>
              <a:spcBef>
                <a:spcPct val="0"/>
              </a:spcBef>
              <a:spcAft>
                <a:spcPts val="0"/>
              </a:spcAft>
              <a:buClr>
                <a:srgbClr val="000000"/>
              </a:buClr>
              <a:buSzPct val="100000"/>
              <a:buFont typeface="Times New Roman" pitchFamily="18" charset="0"/>
              <a:buNone/>
              <a:tabLst/>
              <a:defRPr/>
            </a:pPr>
            <a:r>
              <a:rPr lang="ru-RU" altLang="ru-RU" sz="2400" b="1" dirty="0" smtClean="0">
                <a:solidFill>
                  <a:schemeClr val="bg1"/>
                </a:solidFill>
                <a:latin typeface="Times New Roman" pitchFamily="18" charset="0"/>
              </a:rPr>
              <a:t>Алгоритм информирования ленты</a:t>
            </a:r>
            <a:endParaRPr kumimoji="0" lang="ru-RU" altLang="ru-RU" sz="2400" b="1" i="0" u="none" strike="noStrike" kern="1200" cap="none" spc="0" normalizeH="0" baseline="0" noProof="0" dirty="0">
              <a:ln>
                <a:noFill/>
              </a:ln>
              <a:solidFill>
                <a:schemeClr val="bg1"/>
              </a:solidFill>
              <a:effectLst/>
              <a:uLnTx/>
              <a:uFillTx/>
              <a:latin typeface="Times New Roman" pitchFamily="18" charset="0"/>
              <a:ea typeface="+mj-ea"/>
              <a:cs typeface="+mj-cs"/>
            </a:endParaRPr>
          </a:p>
        </p:txBody>
      </p:sp>
      <p:pic>
        <p:nvPicPr>
          <p:cNvPr id="5" name="Рисунок 8"/>
          <p:cNvPicPr>
            <a:picLocks noChangeAspect="1"/>
          </p:cNvPicPr>
          <p:nvPr/>
        </p:nvPicPr>
        <p:blipFill>
          <a:blip r:embed="rId2" cstate="print"/>
          <a:srcRect/>
          <a:stretch>
            <a:fillRect/>
          </a:stretch>
        </p:blipFill>
        <p:spPr bwMode="auto">
          <a:xfrm>
            <a:off x="8027988" y="-30163"/>
            <a:ext cx="1116012" cy="1073151"/>
          </a:xfrm>
          <a:prstGeom prst="rect">
            <a:avLst/>
          </a:prstGeom>
          <a:noFill/>
          <a:ln w="9525">
            <a:noFill/>
            <a:miter lim="800000"/>
            <a:headEnd/>
            <a:tailEnd/>
          </a:ln>
        </p:spPr>
      </p:pic>
      <p:pic>
        <p:nvPicPr>
          <p:cNvPr id="2050" name="Picture 2"/>
          <p:cNvPicPr>
            <a:picLocks noGrp="1" noChangeAspect="1" noChangeArrowheads="1"/>
          </p:cNvPicPr>
          <p:nvPr>
            <p:ph idx="1"/>
          </p:nvPr>
        </p:nvPicPr>
        <p:blipFill>
          <a:blip r:embed="rId3" cstate="print"/>
          <a:srcRect/>
          <a:stretch>
            <a:fillRect/>
          </a:stretch>
        </p:blipFill>
        <p:spPr bwMode="auto">
          <a:xfrm>
            <a:off x="1763688" y="1556792"/>
            <a:ext cx="5882909"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Grp="1" noChangeArrowheads="1"/>
          </p:cNvSpPr>
          <p:nvPr>
            <p:ph type="title"/>
          </p:nvPr>
        </p:nvSpPr>
        <p:spPr bwMode="auto">
          <a:xfrm>
            <a:off x="0" y="0"/>
            <a:ext cx="7956376" cy="1052736"/>
          </a:xfrm>
          <a:prstGeom prst="rect">
            <a:avLst/>
          </a:prstGeom>
          <a:solidFill>
            <a:srgbClr val="31A3D4"/>
          </a:solidFill>
          <a:ln w="12600" cap="sq">
            <a:solidFill>
              <a:srgbClr val="89A4A7"/>
            </a:solidFill>
            <a:miter lim="800000"/>
            <a:headEnd/>
            <a:tailEnd/>
          </a:ln>
        </p:spPr>
        <p:txBody>
          <a:bodyPr vert="horz" wrap="none" lIns="91440" tIns="45720" rIns="91440" bIns="45720" rtlCol="0" anchor="ctr">
            <a:normAutofit/>
          </a:bodyPr>
          <a:lstStyle/>
          <a:p>
            <a:pPr marL="0" marR="0" lvl="0" indent="0" algn="l" defTabSz="914400" rtl="0" eaLnBrk="0" fontAlgn="auto" latinLnBrk="0" hangingPunct="0">
              <a:lnSpc>
                <a:spcPct val="100000"/>
              </a:lnSpc>
              <a:spcBef>
                <a:spcPct val="0"/>
              </a:spcBef>
              <a:spcAft>
                <a:spcPts val="0"/>
              </a:spcAft>
              <a:buClr>
                <a:srgbClr val="000000"/>
              </a:buClr>
              <a:buSzPct val="100000"/>
              <a:buFont typeface="Times New Roman" pitchFamily="18" charset="0"/>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Перекрест</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деструктивных тем</a:t>
            </a:r>
            <a:endParaRPr kumimoji="0" lang="ru-RU" altLang="ru-RU" sz="2400" b="1" i="0" u="none" strike="noStrike" kern="1200" cap="none" spc="0" normalizeH="0" baseline="0" noProof="0" dirty="0">
              <a:ln>
                <a:noFill/>
              </a:ln>
              <a:solidFill>
                <a:schemeClr val="bg1"/>
              </a:solidFill>
              <a:effectLst/>
              <a:uLnTx/>
              <a:uFillTx/>
              <a:latin typeface="Times New Roman" pitchFamily="18" charset="0"/>
              <a:ea typeface="+mj-ea"/>
              <a:cs typeface="+mj-cs"/>
            </a:endParaRPr>
          </a:p>
        </p:txBody>
      </p:sp>
      <p:pic>
        <p:nvPicPr>
          <p:cNvPr id="5" name="Рисунок 8"/>
          <p:cNvPicPr>
            <a:picLocks noChangeAspect="1"/>
          </p:cNvPicPr>
          <p:nvPr/>
        </p:nvPicPr>
        <p:blipFill>
          <a:blip r:embed="rId2" cstate="print"/>
          <a:srcRect/>
          <a:stretch>
            <a:fillRect/>
          </a:stretch>
        </p:blipFill>
        <p:spPr bwMode="auto">
          <a:xfrm>
            <a:off x="8027988" y="-30163"/>
            <a:ext cx="1116012" cy="1073151"/>
          </a:xfrm>
          <a:prstGeom prst="rect">
            <a:avLst/>
          </a:prstGeom>
          <a:noFill/>
          <a:ln w="9525">
            <a:noFill/>
            <a:miter lim="800000"/>
            <a:headEnd/>
            <a:tailEnd/>
          </a:ln>
        </p:spPr>
      </p:pic>
      <p:pic>
        <p:nvPicPr>
          <p:cNvPr id="3" name="Picture 2"/>
          <p:cNvPicPr>
            <a:picLocks noGrp="1" noChangeAspect="1" noChangeArrowheads="1"/>
          </p:cNvPicPr>
          <p:nvPr>
            <p:ph idx="1"/>
          </p:nvPr>
        </p:nvPicPr>
        <p:blipFill>
          <a:blip r:embed="rId3" cstate="print"/>
          <a:srcRect/>
          <a:stretch>
            <a:fillRect/>
          </a:stretch>
        </p:blipFill>
        <p:spPr bwMode="auto">
          <a:xfrm>
            <a:off x="1403648" y="1196752"/>
            <a:ext cx="6624736" cy="53512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6"/>
          <p:cNvSpPr>
            <a:spLocks noGrp="1" noChangeArrowheads="1"/>
          </p:cNvSpPr>
          <p:nvPr>
            <p:ph type="title" sz="quarter"/>
          </p:nvPr>
        </p:nvSpPr>
        <p:spPr>
          <a:xfrm>
            <a:off x="0" y="1"/>
            <a:ext cx="7956376" cy="1071546"/>
          </a:xfrm>
          <a:solidFill>
            <a:srgbClr val="31A3D4"/>
          </a:solidFill>
          <a:ln w="12700" algn="ctr">
            <a:solidFill>
              <a:srgbClr val="41719C"/>
            </a:solidFill>
          </a:ln>
        </p:spPr>
        <p:txBody>
          <a:bodyPr/>
          <a:lstStyle/>
          <a:p>
            <a:pPr algn="l" eaLnBrk="1" hangingPunct="1"/>
            <a:r>
              <a:rPr lang="ru-RU" sz="2400" b="1" dirty="0" smtClean="0">
                <a:solidFill>
                  <a:schemeClr val="bg1"/>
                </a:solidFill>
                <a:latin typeface="Times New Roman" pitchFamily="18" charset="0"/>
                <a:cs typeface="Times New Roman" pitchFamily="18" charset="0"/>
              </a:rPr>
              <a:t>Наиболее актуальные темы для экспертных сочетаний с участием врачей  </a:t>
            </a:r>
          </a:p>
        </p:txBody>
      </p:sp>
      <p:pic>
        <p:nvPicPr>
          <p:cNvPr id="9" name="Содержимое 8" descr="985fb5dc428003647074d64048a4818b.jpg"/>
          <p:cNvPicPr>
            <a:picLocks noGrp="1" noChangeAspect="1"/>
          </p:cNvPicPr>
          <p:nvPr>
            <p:ph sz="quarter" idx="1"/>
          </p:nvPr>
        </p:nvPicPr>
        <p:blipFill>
          <a:blip r:embed="rId2" cstate="print"/>
          <a:stretch>
            <a:fillRect/>
          </a:stretch>
        </p:blipFill>
        <p:spPr>
          <a:xfrm>
            <a:off x="571472" y="1428736"/>
            <a:ext cx="3500462" cy="2333408"/>
          </a:xfrm>
        </p:spPr>
      </p:pic>
      <p:pic>
        <p:nvPicPr>
          <p:cNvPr id="10" name="Содержимое 9" descr="1-8.jpg"/>
          <p:cNvPicPr>
            <a:picLocks noGrp="1" noChangeAspect="1"/>
          </p:cNvPicPr>
          <p:nvPr>
            <p:ph sz="quarter" idx="2"/>
          </p:nvPr>
        </p:nvPicPr>
        <p:blipFill>
          <a:blip r:embed="rId3" cstate="print"/>
          <a:stretch>
            <a:fillRect/>
          </a:stretch>
        </p:blipFill>
        <p:spPr>
          <a:xfrm>
            <a:off x="4786314" y="1428736"/>
            <a:ext cx="3531766" cy="2357454"/>
          </a:xfrm>
        </p:spPr>
      </p:pic>
      <p:pic>
        <p:nvPicPr>
          <p:cNvPr id="14" name="Содержимое 13" descr="Screenshot_4.jpg"/>
          <p:cNvPicPr>
            <a:picLocks noGrp="1" noChangeAspect="1"/>
          </p:cNvPicPr>
          <p:nvPr>
            <p:ph sz="quarter" idx="4"/>
          </p:nvPr>
        </p:nvPicPr>
        <p:blipFill>
          <a:blip r:embed="rId4" cstate="print"/>
          <a:stretch>
            <a:fillRect/>
          </a:stretch>
        </p:blipFill>
        <p:spPr>
          <a:xfrm>
            <a:off x="4857752" y="3929066"/>
            <a:ext cx="3214710" cy="2403793"/>
          </a:xfrm>
        </p:spPr>
      </p:pic>
      <p:pic>
        <p:nvPicPr>
          <p:cNvPr id="13" name="Содержимое 12" descr="1101519.jpg"/>
          <p:cNvPicPr>
            <a:picLocks noGrp="1" noChangeAspect="1"/>
          </p:cNvPicPr>
          <p:nvPr>
            <p:ph sz="quarter" idx="3"/>
          </p:nvPr>
        </p:nvPicPr>
        <p:blipFill>
          <a:blip r:embed="rId5" cstate="print"/>
          <a:stretch>
            <a:fillRect/>
          </a:stretch>
        </p:blipFill>
        <p:spPr>
          <a:xfrm>
            <a:off x="571472" y="3929066"/>
            <a:ext cx="3500462" cy="2333641"/>
          </a:xfrm>
        </p:spPr>
      </p:pic>
      <p:pic>
        <p:nvPicPr>
          <p:cNvPr id="15" name="Рисунок 8"/>
          <p:cNvPicPr>
            <a:picLocks noChangeAspect="1"/>
          </p:cNvPicPr>
          <p:nvPr/>
        </p:nvPicPr>
        <p:blipFill>
          <a:blip r:embed="rId6"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9392" r="391" b="15469"/>
          <a:stretch>
            <a:fillRect/>
          </a:stretch>
        </p:blipFill>
        <p:spPr bwMode="auto">
          <a:xfrm>
            <a:off x="0" y="0"/>
            <a:ext cx="9144000" cy="4797425"/>
          </a:xfrm>
          <a:prstGeom prst="rect">
            <a:avLst/>
          </a:prstGeom>
          <a:noFill/>
          <a:ln w="9525">
            <a:noFill/>
            <a:round/>
            <a:headEnd/>
            <a:tailEnd/>
          </a:ln>
        </p:spPr>
      </p:pic>
      <p:sp>
        <p:nvSpPr>
          <p:cNvPr id="2051" name="Text Box 3"/>
          <p:cNvSpPr txBox="1">
            <a:spLocks noChangeArrowheads="1"/>
          </p:cNvSpPr>
          <p:nvPr/>
        </p:nvSpPr>
        <p:spPr bwMode="auto">
          <a:xfrm>
            <a:off x="169863" y="4797425"/>
            <a:ext cx="8963025" cy="936625"/>
          </a:xfrm>
          <a:prstGeom prst="rect">
            <a:avLst/>
          </a:prstGeom>
          <a:noFill/>
          <a:ln w="9525">
            <a:noFill/>
            <a:round/>
            <a:headEnd/>
            <a:tailEnd/>
          </a:ln>
        </p:spPr>
        <p:txBody>
          <a:bodyPr anchor="ctr"/>
          <a:lstStyle/>
          <a:p>
            <a:pPr defTabSz="449263">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z="2800" b="1">
              <a:cs typeface="Arial" pitchFamily="34" charset="0"/>
            </a:endParaRPr>
          </a:p>
        </p:txBody>
      </p:sp>
      <p:sp>
        <p:nvSpPr>
          <p:cNvPr id="2052" name="Text Box 4"/>
          <p:cNvSpPr txBox="1">
            <a:spLocks noChangeArrowheads="1"/>
          </p:cNvSpPr>
          <p:nvPr/>
        </p:nvSpPr>
        <p:spPr bwMode="auto">
          <a:xfrm>
            <a:off x="228600" y="5877272"/>
            <a:ext cx="8534400" cy="904528"/>
          </a:xfrm>
          <a:prstGeom prst="rect">
            <a:avLst/>
          </a:prstGeom>
          <a:noFill/>
          <a:ln w="9525">
            <a:noFill/>
            <a:round/>
            <a:headEnd/>
            <a:tailEnd/>
          </a:ln>
        </p:spPr>
        <p:txBody>
          <a:bodyPr/>
          <a:lstStyle/>
          <a:p>
            <a:pPr algn="ctr" defTabSz="449263">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altLang="ru-RU" sz="1400" dirty="0">
                <a:latin typeface="Times New Roman" pitchFamily="18" charset="0"/>
              </a:rPr>
              <a:t>Заведующий детским отделением БУЗ ВО «ВО ПНД №1», врач психиатр высшей категории, руководитель АНО «Центр информационной безопасности в сети Интернет «Защита»» </a:t>
            </a:r>
          </a:p>
          <a:p>
            <a:pPr algn="ctr" defTabSz="449263">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altLang="ru-RU" sz="1400" dirty="0">
                <a:latin typeface="Times New Roman" pitchFamily="18" charset="0"/>
              </a:rPr>
              <a:t>Юрий </a:t>
            </a:r>
            <a:r>
              <a:rPr lang="ru-RU" altLang="ru-RU" sz="1400" dirty="0" smtClean="0">
                <a:latin typeface="Times New Roman" pitchFamily="18" charset="0"/>
              </a:rPr>
              <a:t>Афанасьев</a:t>
            </a:r>
          </a:p>
          <a:p>
            <a:pPr algn="ctr" defTabSz="449263">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z="1400" dirty="0" smtClean="0">
              <a:latin typeface="Times New Roman" pitchFamily="18" charset="0"/>
            </a:endParaRPr>
          </a:p>
          <a:p>
            <a:pPr algn="ctr" defTabSz="449263">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z="1400" dirty="0">
              <a:latin typeface="Times New Roman" pitchFamily="18" charset="0"/>
            </a:endParaRPr>
          </a:p>
        </p:txBody>
      </p:sp>
      <p:sp>
        <p:nvSpPr>
          <p:cNvPr id="2053" name="Rectangle 4"/>
          <p:cNvSpPr>
            <a:spLocks noChangeArrowheads="1"/>
          </p:cNvSpPr>
          <p:nvPr/>
        </p:nvSpPr>
        <p:spPr bwMode="auto">
          <a:xfrm>
            <a:off x="0" y="4725144"/>
            <a:ext cx="9144000" cy="1158866"/>
          </a:xfrm>
          <a:prstGeom prst="rect">
            <a:avLst/>
          </a:prstGeom>
          <a:solidFill>
            <a:srgbClr val="31A3D4"/>
          </a:solidFill>
          <a:ln w="12600" cap="sq">
            <a:solidFill>
              <a:srgbClr val="89A4A7"/>
            </a:solidFill>
            <a:miter lim="800000"/>
            <a:headEnd/>
            <a:tailEnd/>
          </a:ln>
        </p:spPr>
        <p:txBody>
          <a:bodyPr wrap="none" anchor="ctr"/>
          <a:lstStyle/>
          <a:p>
            <a:pPr algn="ctr" eaLnBrk="0" hangingPunct="0">
              <a:buClr>
                <a:srgbClr val="000000"/>
              </a:buClr>
              <a:buSzPct val="100000"/>
              <a:buFont typeface="Times New Roman" pitchFamily="18" charset="0"/>
              <a:buNone/>
            </a:pPr>
            <a:r>
              <a:rPr lang="ru-RU" altLang="ru-RU" b="1" dirty="0" smtClean="0">
                <a:solidFill>
                  <a:schemeClr val="bg1"/>
                </a:solidFill>
                <a:latin typeface="Times New Roman" pitchFamily="18" charset="0"/>
              </a:rPr>
              <a:t>Профилактика экстремизма и терроризма с участием врача</a:t>
            </a:r>
            <a:endParaRPr lang="ru-RU" altLang="ru-RU" b="1" dirty="0">
              <a:solidFill>
                <a:schemeClr val="bg1"/>
              </a:solidFill>
              <a:latin typeface="Times New Roman" pitchFamily="18" charset="0"/>
            </a:endParaRPr>
          </a:p>
        </p:txBody>
      </p:sp>
      <p:pic>
        <p:nvPicPr>
          <p:cNvPr id="3" name="Picture 3" descr="C:\Users\Юрий\Desktop\44.jpg"/>
          <p:cNvPicPr>
            <a:picLocks noChangeAspect="1" noChangeArrowheads="1"/>
          </p:cNvPicPr>
          <p:nvPr/>
        </p:nvPicPr>
        <p:blipFill>
          <a:blip r:embed="rId4" cstate="print"/>
          <a:srcRect/>
          <a:stretch>
            <a:fillRect/>
          </a:stretch>
        </p:blipFill>
        <p:spPr bwMode="auto">
          <a:xfrm>
            <a:off x="107504" y="548680"/>
            <a:ext cx="1008112" cy="882098"/>
          </a:xfrm>
          <a:prstGeom prst="rect">
            <a:avLst/>
          </a:prstGeom>
          <a:noFill/>
        </p:spPr>
      </p:pic>
      <p:pic>
        <p:nvPicPr>
          <p:cNvPr id="4" name="Picture 4" descr="C:\Users\Юрий\Desktop\61.png"/>
          <p:cNvPicPr>
            <a:picLocks noChangeAspect="1" noChangeArrowheads="1"/>
          </p:cNvPicPr>
          <p:nvPr/>
        </p:nvPicPr>
        <p:blipFill>
          <a:blip r:embed="rId5" cstate="print"/>
          <a:srcRect/>
          <a:stretch>
            <a:fillRect/>
          </a:stretch>
        </p:blipFill>
        <p:spPr bwMode="auto">
          <a:xfrm>
            <a:off x="3563888" y="3638771"/>
            <a:ext cx="936104" cy="1017383"/>
          </a:xfrm>
          <a:prstGeom prst="rect">
            <a:avLst/>
          </a:prstGeom>
          <a:noFill/>
        </p:spPr>
      </p:pic>
      <p:pic>
        <p:nvPicPr>
          <p:cNvPr id="5" name="Picture 5" descr="C:\Users\Юрий\Desktop\67.jpg"/>
          <p:cNvPicPr>
            <a:picLocks noChangeAspect="1" noChangeArrowheads="1"/>
          </p:cNvPicPr>
          <p:nvPr/>
        </p:nvPicPr>
        <p:blipFill>
          <a:blip r:embed="rId6" cstate="print"/>
          <a:srcRect/>
          <a:stretch>
            <a:fillRect/>
          </a:stretch>
        </p:blipFill>
        <p:spPr bwMode="auto">
          <a:xfrm>
            <a:off x="3563888" y="548680"/>
            <a:ext cx="864096" cy="864096"/>
          </a:xfrm>
          <a:prstGeom prst="rect">
            <a:avLst/>
          </a:prstGeom>
          <a:noFill/>
        </p:spPr>
      </p:pic>
      <p:pic>
        <p:nvPicPr>
          <p:cNvPr id="2054" name="Picture 6" descr="C:\Users\Юрий\Desktop\tiktok_PNG19_1.png"/>
          <p:cNvPicPr>
            <a:picLocks noChangeAspect="1" noChangeArrowheads="1"/>
          </p:cNvPicPr>
          <p:nvPr/>
        </p:nvPicPr>
        <p:blipFill>
          <a:blip r:embed="rId7" cstate="print"/>
          <a:srcRect/>
          <a:stretch>
            <a:fillRect/>
          </a:stretch>
        </p:blipFill>
        <p:spPr bwMode="auto">
          <a:xfrm>
            <a:off x="1259632" y="2636912"/>
            <a:ext cx="975687" cy="979686"/>
          </a:xfrm>
          <a:prstGeom prst="rect">
            <a:avLst/>
          </a:prstGeom>
          <a:noFill/>
        </p:spPr>
      </p:pic>
      <p:pic>
        <p:nvPicPr>
          <p:cNvPr id="11" name="Picture 2" descr="C:\Users\Врач\Desktop\RARS_18+.svg.png"/>
          <p:cNvPicPr>
            <a:picLocks noChangeAspect="1" noChangeArrowheads="1"/>
          </p:cNvPicPr>
          <p:nvPr/>
        </p:nvPicPr>
        <p:blipFill>
          <a:blip r:embed="rId8" cstate="print"/>
          <a:srcRect/>
          <a:stretch>
            <a:fillRect/>
          </a:stretch>
        </p:blipFill>
        <p:spPr bwMode="auto">
          <a:xfrm>
            <a:off x="8172400" y="116632"/>
            <a:ext cx="785120" cy="78512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a:spLocks noGrp="1" noChangeArrowheads="1"/>
          </p:cNvSpPr>
          <p:nvPr>
            <p:ph type="title"/>
          </p:nvPr>
        </p:nvSpPr>
        <p:spPr>
          <a:xfrm>
            <a:off x="0" y="0"/>
            <a:ext cx="7884368" cy="1052736"/>
          </a:xfrm>
          <a:solidFill>
            <a:srgbClr val="31A3D4"/>
          </a:solidFill>
          <a:ln w="12700" algn="ctr">
            <a:solidFill>
              <a:srgbClr val="41719C"/>
            </a:solidFill>
          </a:ln>
        </p:spPr>
        <p:txBody>
          <a:bodyPr/>
          <a:lstStyle/>
          <a:p>
            <a:pPr eaLnBrk="1" hangingPunct="1"/>
            <a:r>
              <a:rPr lang="ru-RU" sz="2400" b="1" dirty="0" smtClean="0">
                <a:solidFill>
                  <a:schemeClr val="bg1"/>
                </a:solidFill>
                <a:latin typeface="Times New Roman" pitchFamily="18" charset="0"/>
                <a:cs typeface="Times New Roman" pitchFamily="18" charset="0"/>
              </a:rPr>
              <a:t> Какая связь с </a:t>
            </a:r>
            <a:r>
              <a:rPr lang="ru-RU" sz="2400" b="1" dirty="0" err="1" smtClean="0">
                <a:solidFill>
                  <a:schemeClr val="bg1"/>
                </a:solidFill>
                <a:latin typeface="Times New Roman" pitchFamily="18" charset="0"/>
                <a:cs typeface="Times New Roman" pitchFamily="18" charset="0"/>
              </a:rPr>
              <a:t>анорексией</a:t>
            </a:r>
            <a:r>
              <a:rPr lang="ru-RU" sz="2400" b="1" dirty="0" smtClean="0">
                <a:solidFill>
                  <a:schemeClr val="bg1"/>
                </a:solidFill>
                <a:latin typeface="Times New Roman" pitchFamily="18" charset="0"/>
                <a:cs typeface="Times New Roman" pitchFamily="18" charset="0"/>
              </a:rPr>
              <a:t>?</a:t>
            </a:r>
          </a:p>
        </p:txBody>
      </p:sp>
      <p:pic>
        <p:nvPicPr>
          <p:cNvPr id="33794" name="Picture 2"/>
          <p:cNvPicPr>
            <a:picLocks noGrp="1" noChangeAspect="1" noChangeArrowheads="1"/>
          </p:cNvPicPr>
          <p:nvPr>
            <p:ph sz="half" idx="1"/>
          </p:nvPr>
        </p:nvPicPr>
        <p:blipFill>
          <a:blip r:embed="rId2" cstate="print"/>
          <a:stretch>
            <a:fillRect/>
          </a:stretch>
        </p:blipFill>
        <p:spPr bwMode="auto">
          <a:xfrm>
            <a:off x="179512" y="1628800"/>
            <a:ext cx="4427984" cy="3020152"/>
          </a:xfrm>
          <a:prstGeom prst="rect">
            <a:avLst/>
          </a:prstGeom>
          <a:noFill/>
          <a:ln w="9525">
            <a:noFill/>
            <a:miter lim="800000"/>
            <a:headEnd/>
            <a:tailEnd/>
          </a:ln>
        </p:spPr>
      </p:pic>
      <p:sp>
        <p:nvSpPr>
          <p:cNvPr id="12" name="Текст 11"/>
          <p:cNvSpPr>
            <a:spLocks noGrp="1"/>
          </p:cNvSpPr>
          <p:nvPr>
            <p:ph sz="half" idx="2"/>
          </p:nvPr>
        </p:nvSpPr>
        <p:spPr/>
        <p:txBody>
          <a:bodyPr/>
          <a:lstStyle/>
          <a:p>
            <a:pPr>
              <a:buNone/>
            </a:pPr>
            <a:r>
              <a:rPr lang="ru-RU" sz="1600" dirty="0" smtClean="0">
                <a:solidFill>
                  <a:srgbClr val="FF0000"/>
                </a:solidFill>
                <a:latin typeface="Times New Roman" pitchFamily="18" charset="0"/>
                <a:cs typeface="Times New Roman" pitchFamily="18" charset="0"/>
              </a:rPr>
              <a:t>Способы членовредительства (</a:t>
            </a:r>
            <a:r>
              <a:rPr lang="ru-RU" sz="1600" dirty="0" err="1" smtClean="0">
                <a:solidFill>
                  <a:srgbClr val="FF0000"/>
                </a:solidFill>
                <a:latin typeface="Times New Roman" pitchFamily="18" charset="0"/>
                <a:cs typeface="Times New Roman" pitchFamily="18" charset="0"/>
              </a:rPr>
              <a:t>селфи-харм</a:t>
            </a:r>
            <a:r>
              <a:rPr lang="ru-RU" sz="1600" dirty="0" smtClean="0">
                <a:solidFill>
                  <a:srgbClr val="FF0000"/>
                </a:solidFill>
                <a:latin typeface="Times New Roman" pitchFamily="18" charset="0"/>
                <a:cs typeface="Times New Roman" pitchFamily="18" charset="0"/>
              </a:rPr>
              <a:t>)</a:t>
            </a:r>
          </a:p>
          <a:p>
            <a:pPr>
              <a:buNone/>
            </a:pPr>
            <a:r>
              <a:rPr lang="ru-RU" sz="1600" dirty="0" smtClean="0">
                <a:solidFill>
                  <a:srgbClr val="FF0000"/>
                </a:solidFill>
                <a:latin typeface="Times New Roman" pitchFamily="18" charset="0"/>
                <a:cs typeface="Times New Roman" pitchFamily="18" charset="0"/>
              </a:rPr>
              <a:t>- 19% и 24 % наказание или снятие</a:t>
            </a:r>
          </a:p>
          <a:p>
            <a:pPr>
              <a:buNone/>
            </a:pPr>
            <a:r>
              <a:rPr lang="ru-RU" sz="1600" dirty="0" smtClean="0">
                <a:solidFill>
                  <a:srgbClr val="FF0000"/>
                </a:solidFill>
                <a:latin typeface="Times New Roman" pitchFamily="18" charset="0"/>
                <a:cs typeface="Times New Roman" pitchFamily="18" charset="0"/>
              </a:rPr>
              <a:t>напряжения</a:t>
            </a:r>
          </a:p>
          <a:p>
            <a:pPr>
              <a:buNone/>
            </a:pPr>
            <a:r>
              <a:rPr lang="ru-RU" sz="1600" dirty="0" smtClean="0">
                <a:latin typeface="Times New Roman" pitchFamily="18" charset="0"/>
                <a:cs typeface="Times New Roman" pitchFamily="18" charset="0"/>
              </a:rPr>
              <a:t>Совершение самоубийства </a:t>
            </a:r>
          </a:p>
          <a:p>
            <a:pPr>
              <a:buNone/>
            </a:pPr>
            <a:r>
              <a:rPr lang="ru-RU" sz="1600" dirty="0" smtClean="0">
                <a:latin typeface="Times New Roman" pitchFamily="18" charset="0"/>
                <a:cs typeface="Times New Roman" pitchFamily="18" charset="0"/>
              </a:rPr>
              <a:t>- 19% и 30 % </a:t>
            </a:r>
          </a:p>
          <a:p>
            <a:pPr>
              <a:buNone/>
            </a:pPr>
            <a:r>
              <a:rPr lang="ru-RU" sz="1600" dirty="0" smtClean="0">
                <a:latin typeface="Times New Roman" pitchFamily="18" charset="0"/>
                <a:cs typeface="Times New Roman" pitchFamily="18" charset="0"/>
              </a:rPr>
              <a:t>Способы похудения (анорексия, булимия)</a:t>
            </a:r>
          </a:p>
          <a:p>
            <a:pPr>
              <a:buNone/>
            </a:pPr>
            <a:r>
              <a:rPr lang="ru-RU" sz="1600" dirty="0" smtClean="0">
                <a:latin typeface="Times New Roman" pitchFamily="18" charset="0"/>
                <a:cs typeface="Times New Roman" pitchFamily="18" charset="0"/>
              </a:rPr>
              <a:t>-16% и 26% </a:t>
            </a:r>
          </a:p>
          <a:p>
            <a:pPr>
              <a:buNone/>
            </a:pPr>
            <a:r>
              <a:rPr lang="ru-RU" sz="1600" dirty="0" smtClean="0">
                <a:latin typeface="Times New Roman" pitchFamily="18" charset="0"/>
                <a:cs typeface="Times New Roman" pitchFamily="18" charset="0"/>
              </a:rPr>
              <a:t>Ненависть любого характера </a:t>
            </a:r>
          </a:p>
          <a:p>
            <a:pPr>
              <a:buNone/>
            </a:pPr>
            <a:r>
              <a:rPr lang="ru-RU" sz="1600" dirty="0" smtClean="0">
                <a:latin typeface="Times New Roman" pitchFamily="18" charset="0"/>
                <a:cs typeface="Times New Roman" pitchFamily="18" charset="0"/>
              </a:rPr>
              <a:t>- 16% и 23%</a:t>
            </a:r>
          </a:p>
          <a:p>
            <a:pPr>
              <a:buNone/>
            </a:pPr>
            <a:r>
              <a:rPr lang="ru-RU" sz="1600" dirty="0" smtClean="0">
                <a:latin typeface="Times New Roman" pitchFamily="18" charset="0"/>
                <a:cs typeface="Times New Roman" pitchFamily="18" charset="0"/>
              </a:rPr>
              <a:t>Наркотики</a:t>
            </a:r>
          </a:p>
          <a:p>
            <a:pPr>
              <a:buNone/>
            </a:pPr>
            <a:r>
              <a:rPr lang="ru-RU" sz="1600" dirty="0" smtClean="0">
                <a:latin typeface="Times New Roman" pitchFamily="18" charset="0"/>
                <a:cs typeface="Times New Roman" pitchFamily="18" charset="0"/>
              </a:rPr>
              <a:t>- 15% и 26% </a:t>
            </a:r>
          </a:p>
          <a:p>
            <a:pPr>
              <a:buNone/>
            </a:pPr>
            <a:endParaRPr lang="ru-RU" sz="1600" dirty="0" smtClean="0"/>
          </a:p>
          <a:p>
            <a:pPr>
              <a:buNone/>
            </a:pPr>
            <a:endParaRPr lang="ru-RU" sz="1600" dirty="0" smtClean="0"/>
          </a:p>
          <a:p>
            <a:pPr>
              <a:buFontTx/>
              <a:buChar char="-"/>
            </a:pPr>
            <a:endParaRPr lang="ru-RU" sz="1600" dirty="0"/>
          </a:p>
        </p:txBody>
      </p:sp>
      <p:pic>
        <p:nvPicPr>
          <p:cNvPr id="9" name="Рисунок 8"/>
          <p:cNvPicPr>
            <a:picLocks noChangeAspect="1"/>
          </p:cNvPicPr>
          <p:nvPr/>
        </p:nvPicPr>
        <p:blipFill>
          <a:blip r:embed="rId3"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ъект 9"/>
          <p:cNvSpPr>
            <a:spLocks noGrp="1"/>
          </p:cNvSpPr>
          <p:nvPr>
            <p:ph sz="quarter" idx="3"/>
          </p:nvPr>
        </p:nvSpPr>
        <p:spPr>
          <a:xfrm>
            <a:off x="4648200" y="4946396"/>
            <a:ext cx="4387850" cy="1795717"/>
          </a:xfrm>
        </p:spPr>
        <p:txBody>
          <a:bodyPr>
            <a:normAutofit/>
          </a:bodyPr>
          <a:lstStyle/>
          <a:p>
            <a:r>
              <a:rPr lang="ru-RU" altLang="ru-RU" sz="2000" dirty="0" smtClean="0">
                <a:cs typeface="Arial" charset="0"/>
              </a:rPr>
              <a:t>Клуб </a:t>
            </a:r>
            <a:r>
              <a:rPr lang="ru-RU" altLang="ru-RU" sz="2000" dirty="0" err="1" smtClean="0">
                <a:cs typeface="Arial" charset="0"/>
              </a:rPr>
              <a:t>анорексичек</a:t>
            </a:r>
            <a:endParaRPr lang="ru-RU" altLang="ru-RU" sz="2000" dirty="0" smtClean="0">
              <a:cs typeface="Arial" charset="0"/>
            </a:endParaRPr>
          </a:p>
          <a:p>
            <a:r>
              <a:rPr lang="ru-RU" altLang="ru-RU" sz="2000" dirty="0" smtClean="0">
                <a:cs typeface="Arial" charset="0"/>
              </a:rPr>
              <a:t>Наш рай – анорексия</a:t>
            </a:r>
          </a:p>
          <a:p>
            <a:r>
              <a:rPr lang="ru-RU" altLang="ru-RU" sz="2000" dirty="0" smtClean="0">
                <a:cs typeface="Arial" charset="0"/>
              </a:rPr>
              <a:t>Путь к </a:t>
            </a:r>
            <a:r>
              <a:rPr lang="ru-RU" altLang="ru-RU" sz="2000" dirty="0" err="1" smtClean="0">
                <a:cs typeface="Arial" charset="0"/>
              </a:rPr>
              <a:t>анорексии</a:t>
            </a:r>
            <a:r>
              <a:rPr lang="ru-RU" altLang="ru-RU" sz="2000" dirty="0" smtClean="0">
                <a:cs typeface="Arial" charset="0"/>
              </a:rPr>
              <a:t>, 35 кг</a:t>
            </a:r>
          </a:p>
          <a:p>
            <a:r>
              <a:rPr lang="ru-RU" altLang="ru-RU" sz="2000" dirty="0" smtClean="0">
                <a:cs typeface="Arial" charset="0"/>
              </a:rPr>
              <a:t>Анорексия сити – худеем весело</a:t>
            </a:r>
          </a:p>
          <a:p>
            <a:pPr marL="0" indent="0" eaLnBrk="1" hangingPunct="1"/>
            <a:endParaRPr lang="ru-RU" sz="2000" dirty="0" smtClean="0">
              <a:cs typeface="Arial" charset="0"/>
            </a:endParaRPr>
          </a:p>
        </p:txBody>
      </p:sp>
      <p:pic>
        <p:nvPicPr>
          <p:cNvPr id="29700" name="Picture 7" descr="ааа"/>
          <p:cNvPicPr>
            <a:picLocks noGrp="1" noChangeAspect="1" noChangeArrowheads="1"/>
          </p:cNvPicPr>
          <p:nvPr>
            <p:ph sz="half" idx="1"/>
          </p:nvPr>
        </p:nvPicPr>
        <p:blipFill>
          <a:blip r:embed="rId2" cstate="print"/>
          <a:srcRect/>
          <a:stretch>
            <a:fillRect/>
          </a:stretch>
        </p:blipFill>
        <p:spPr>
          <a:xfrm>
            <a:off x="539552" y="2112146"/>
            <a:ext cx="3384054" cy="4512523"/>
          </a:xfrm>
        </p:spPr>
      </p:pic>
      <p:pic>
        <p:nvPicPr>
          <p:cNvPr id="29701" name="Picture 8" descr="ааааа"/>
          <p:cNvPicPr>
            <a:picLocks noGrp="1" noChangeAspect="1" noChangeArrowheads="1"/>
          </p:cNvPicPr>
          <p:nvPr>
            <p:ph sz="quarter" idx="2"/>
          </p:nvPr>
        </p:nvPicPr>
        <p:blipFill>
          <a:blip r:embed="rId3" cstate="print"/>
          <a:srcRect/>
          <a:stretch>
            <a:fillRect/>
          </a:stretch>
        </p:blipFill>
        <p:spPr>
          <a:xfrm>
            <a:off x="4648200" y="2112146"/>
            <a:ext cx="3956248" cy="2477277"/>
          </a:xfrm>
        </p:spPr>
      </p:pic>
      <p:sp>
        <p:nvSpPr>
          <p:cNvPr id="7" name="Объект 9"/>
          <p:cNvSpPr txBox="1">
            <a:spLocks/>
          </p:cNvSpPr>
          <p:nvPr/>
        </p:nvSpPr>
        <p:spPr>
          <a:xfrm>
            <a:off x="395536" y="1278967"/>
            <a:ext cx="8640513" cy="5733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lnSpc>
                <a:spcPct val="90000"/>
              </a:lnSpc>
              <a:buNone/>
            </a:pPr>
            <a:r>
              <a:rPr lang="ru-RU" altLang="ru-RU" sz="2000" b="1" dirty="0" smtClean="0">
                <a:cs typeface="Times New Roman" pitchFamily="18" charset="0"/>
              </a:rPr>
              <a:t>НЕРВНАЯ АНОРЕКСИЯ </a:t>
            </a:r>
            <a:r>
              <a:rPr lang="ru-RU" altLang="ru-RU" sz="2000" dirty="0" smtClean="0">
                <a:cs typeface="Times New Roman" pitchFamily="18" charset="0"/>
              </a:rPr>
              <a:t>– психическое заболевание, при котором наблюдается патологическое желание сбросить вес и панический страх ожирения.</a:t>
            </a:r>
          </a:p>
          <a:p>
            <a:pPr marL="0" indent="0"/>
            <a:endParaRPr lang="ru-RU" sz="2000" dirty="0" smtClean="0">
              <a:latin typeface="Times New Roman" pitchFamily="18" charset="0"/>
              <a:cs typeface="Arial" charset="0"/>
            </a:endParaRPr>
          </a:p>
        </p:txBody>
      </p:sp>
      <p:pic>
        <p:nvPicPr>
          <p:cNvPr id="9" name="Рисунок 1"/>
          <p:cNvPicPr>
            <a:picLocks noChangeAspect="1"/>
          </p:cNvPicPr>
          <p:nvPr/>
        </p:nvPicPr>
        <p:blipFill>
          <a:blip r:embed="rId4" cstate="print"/>
          <a:srcRect/>
          <a:stretch>
            <a:fillRect/>
          </a:stretch>
        </p:blipFill>
        <p:spPr bwMode="auto">
          <a:xfrm>
            <a:off x="8100391" y="0"/>
            <a:ext cx="1040361" cy="1005840"/>
          </a:xfrm>
          <a:prstGeom prst="rect">
            <a:avLst/>
          </a:prstGeom>
          <a:noFill/>
          <a:ln w="9525">
            <a:noFill/>
            <a:miter lim="800000"/>
            <a:headEnd/>
            <a:tailEnd/>
          </a:ln>
        </p:spPr>
      </p:pic>
      <p:sp>
        <p:nvSpPr>
          <p:cNvPr id="10" name="Rectangle 3"/>
          <p:cNvSpPr txBox="1">
            <a:spLocks noChangeArrowheads="1"/>
          </p:cNvSpPr>
          <p:nvPr/>
        </p:nvSpPr>
        <p:spPr>
          <a:xfrm>
            <a:off x="0" y="1"/>
            <a:ext cx="8100391" cy="1000108"/>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buFont typeface="Times New Roman" pitchFamily="18" charset="0"/>
              <a:buNone/>
            </a:pPr>
            <a:r>
              <a:rPr lang="ru-RU" altLang="ru-RU" sz="2400" b="1" dirty="0" smtClean="0">
                <a:solidFill>
                  <a:schemeClr val="bg1"/>
                </a:solidFill>
                <a:latin typeface="Times New Roman" pitchFamily="18" charset="0"/>
                <a:cs typeface="Times New Roman" pitchFamily="18" charset="0"/>
              </a:rPr>
              <a:t>Нервная </a:t>
            </a:r>
            <a:r>
              <a:rPr lang="ru-RU" altLang="ru-RU" sz="2400" b="1" dirty="0" err="1" smtClean="0">
                <a:solidFill>
                  <a:schemeClr val="bg1"/>
                </a:solidFill>
                <a:latin typeface="Times New Roman" pitchFamily="18" charset="0"/>
                <a:cs typeface="Times New Roman" pitchFamily="18" charset="0"/>
              </a:rPr>
              <a:t>анорексия</a:t>
            </a:r>
            <a:endParaRPr lang="ru-RU" altLang="ru-RU" sz="1900" b="1" dirty="0" smtClean="0">
              <a:solidFill>
                <a:schemeClr val="bg1"/>
              </a:solidFill>
              <a:latin typeface="Times New Roman" pitchFamily="18" charset="0"/>
              <a:cs typeface="Times New Roman" pitchFamily="18" charset="0"/>
            </a:endParaRPr>
          </a:p>
        </p:txBody>
      </p:sp>
      <p:sp>
        <p:nvSpPr>
          <p:cNvPr id="3" name="Номер слайда 2"/>
          <p:cNvSpPr>
            <a:spLocks noGrp="1"/>
          </p:cNvSpPr>
          <p:nvPr>
            <p:ph type="sldNum" sz="quarter" idx="12"/>
          </p:nvPr>
        </p:nvSpPr>
        <p:spPr/>
        <p:txBody>
          <a:bodyPr/>
          <a:lstStyle/>
          <a:p>
            <a:pPr>
              <a:defRPr/>
            </a:pPr>
            <a:fld id="{37CAF298-DD26-4481-B676-62AC705D5474}" type="slidenum">
              <a:rPr lang="ru-RU" altLang="ru-RU" smtClean="0"/>
              <a:pPr>
                <a:defRPr/>
              </a:pPr>
              <a:t>31</a:t>
            </a:fld>
            <a:endParaRPr lang="ru-RU" altLang="ru-RU"/>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87710" y="1340768"/>
            <a:ext cx="8876778" cy="4993188"/>
          </a:xfrm>
          <a:prstGeom prst="rect">
            <a:avLst/>
          </a:prstGeom>
          <a:noFill/>
          <a:ln w="9525">
            <a:noFill/>
            <a:miter lim="800000"/>
            <a:headEnd/>
            <a:tailEnd/>
          </a:ln>
        </p:spPr>
      </p:pic>
      <p:pic>
        <p:nvPicPr>
          <p:cNvPr id="4" name="Рисунок 1"/>
          <p:cNvPicPr>
            <a:picLocks noChangeAspect="1"/>
          </p:cNvPicPr>
          <p:nvPr/>
        </p:nvPicPr>
        <p:blipFill>
          <a:blip r:embed="rId3" cstate="print"/>
          <a:srcRect/>
          <a:stretch>
            <a:fillRect/>
          </a:stretch>
        </p:blipFill>
        <p:spPr bwMode="auto">
          <a:xfrm>
            <a:off x="8028384" y="-1"/>
            <a:ext cx="1112368" cy="1075459"/>
          </a:xfrm>
          <a:prstGeom prst="rect">
            <a:avLst/>
          </a:prstGeom>
          <a:noFill/>
          <a:ln w="9525">
            <a:noFill/>
            <a:miter lim="800000"/>
            <a:headEnd/>
            <a:tailEnd/>
          </a:ln>
        </p:spPr>
      </p:pic>
      <p:sp>
        <p:nvSpPr>
          <p:cNvPr id="5" name="Rectangle 4"/>
          <p:cNvSpPr>
            <a:spLocks noGrp="1" noChangeArrowheads="1"/>
          </p:cNvSpPr>
          <p:nvPr>
            <p:ph type="title"/>
          </p:nvPr>
        </p:nvSpPr>
        <p:spPr bwMode="auto">
          <a:xfrm>
            <a:off x="0" y="0"/>
            <a:ext cx="7884368" cy="1143000"/>
          </a:xfrm>
          <a:prstGeom prst="rect">
            <a:avLst/>
          </a:prstGeom>
          <a:solidFill>
            <a:srgbClr val="31A3D4"/>
          </a:solidFill>
          <a:ln w="12600" cap="sq">
            <a:solidFill>
              <a:srgbClr val="89A4A7"/>
            </a:solidFill>
            <a:miter lim="800000"/>
            <a:headEnd/>
            <a:tailEnd/>
          </a:ln>
        </p:spPr>
        <p:txBody>
          <a:bodyPr wrap="none" anchor="ctr"/>
          <a:lstStyle/>
          <a:p>
            <a:pPr eaLnBrk="0" hangingPunct="0">
              <a:buClr>
                <a:srgbClr val="000000"/>
              </a:buClr>
              <a:buSzPct val="100000"/>
              <a:buFont typeface="Times New Roman" pitchFamily="18" charset="0"/>
              <a:buNone/>
            </a:pPr>
            <a:r>
              <a:rPr lang="ru-RU" altLang="ru-RU" sz="2400" b="1" dirty="0" smtClean="0">
                <a:solidFill>
                  <a:schemeClr val="bg1"/>
                </a:solidFill>
                <a:latin typeface="Times New Roman" pitchFamily="18" charset="0"/>
              </a:rPr>
              <a:t>Состояние сознания </a:t>
            </a:r>
            <a:endParaRPr lang="ru-RU" altLang="ru-RU" sz="2400" b="1" dirty="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slide-11.jpg"/>
          <p:cNvPicPr>
            <a:picLocks noGrp="1" noChangeAspect="1"/>
          </p:cNvPicPr>
          <p:nvPr>
            <p:ph idx="1"/>
          </p:nvPr>
        </p:nvPicPr>
        <p:blipFill>
          <a:blip r:embed="rId2" cstate="print"/>
          <a:stretch>
            <a:fillRect/>
          </a:stretch>
        </p:blipFill>
        <p:spPr>
          <a:xfrm>
            <a:off x="1550757" y="1600200"/>
            <a:ext cx="6042485" cy="4525963"/>
          </a:xfrm>
        </p:spPr>
      </p:pic>
      <p:sp>
        <p:nvSpPr>
          <p:cNvPr id="5" name="Rectangle 4"/>
          <p:cNvSpPr>
            <a:spLocks noGrp="1" noChangeArrowheads="1"/>
          </p:cNvSpPr>
          <p:nvPr>
            <p:ph type="title"/>
          </p:nvPr>
        </p:nvSpPr>
        <p:spPr bwMode="auto">
          <a:xfrm>
            <a:off x="0" y="0"/>
            <a:ext cx="7884368" cy="1052736"/>
          </a:xfrm>
          <a:prstGeom prst="rect">
            <a:avLst/>
          </a:prstGeom>
          <a:solidFill>
            <a:srgbClr val="31A3D4"/>
          </a:solidFill>
          <a:ln w="12600" cap="sq">
            <a:solidFill>
              <a:srgbClr val="89A4A7"/>
            </a:solidFill>
            <a:miter lim="800000"/>
            <a:headEnd/>
            <a:tailEnd/>
          </a:ln>
        </p:spPr>
        <p:txBody>
          <a:bodyPr wrap="none" anchor="ctr"/>
          <a:lstStyle/>
          <a:p>
            <a:pPr eaLnBrk="0" hangingPunct="0">
              <a:buClr>
                <a:srgbClr val="000000"/>
              </a:buClr>
              <a:buSzPct val="100000"/>
              <a:buFont typeface="Times New Roman" pitchFamily="18" charset="0"/>
              <a:buNone/>
            </a:pPr>
            <a:r>
              <a:rPr lang="ru-RU" altLang="ru-RU" sz="2400" b="1" dirty="0" smtClean="0">
                <a:solidFill>
                  <a:schemeClr val="bg1"/>
                </a:solidFill>
                <a:latin typeface="Times New Roman" pitchFamily="18" charset="0"/>
              </a:rPr>
              <a:t>Классификация</a:t>
            </a:r>
            <a:endParaRPr lang="ru-RU" altLang="ru-RU" sz="2400" b="1" dirty="0">
              <a:solidFill>
                <a:schemeClr val="bg1"/>
              </a:solidFill>
              <a:latin typeface="Times New Roman" pitchFamily="18" charset="0"/>
            </a:endParaRPr>
          </a:p>
        </p:txBody>
      </p:sp>
      <p:pic>
        <p:nvPicPr>
          <p:cNvPr id="6" name="Рисунок 1"/>
          <p:cNvPicPr>
            <a:picLocks noChangeAspect="1"/>
          </p:cNvPicPr>
          <p:nvPr/>
        </p:nvPicPr>
        <p:blipFill>
          <a:blip r:embed="rId3" cstate="print"/>
          <a:srcRect/>
          <a:stretch>
            <a:fillRect/>
          </a:stretch>
        </p:blipFill>
        <p:spPr bwMode="auto">
          <a:xfrm>
            <a:off x="8028384" y="-1"/>
            <a:ext cx="1112368" cy="1075459"/>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slide-10.jpg"/>
          <p:cNvPicPr>
            <a:picLocks noGrp="1" noChangeAspect="1"/>
          </p:cNvPicPr>
          <p:nvPr>
            <p:ph idx="1"/>
          </p:nvPr>
        </p:nvPicPr>
        <p:blipFill>
          <a:blip r:embed="rId2" cstate="print"/>
          <a:stretch>
            <a:fillRect/>
          </a:stretch>
        </p:blipFill>
        <p:spPr>
          <a:xfrm>
            <a:off x="827584" y="1124744"/>
            <a:ext cx="7416824" cy="5555375"/>
          </a:xfrm>
        </p:spPr>
      </p:pic>
      <p:pic>
        <p:nvPicPr>
          <p:cNvPr id="5" name="Рисунок 1"/>
          <p:cNvPicPr>
            <a:picLocks noChangeAspect="1"/>
          </p:cNvPicPr>
          <p:nvPr/>
        </p:nvPicPr>
        <p:blipFill>
          <a:blip r:embed="rId3" cstate="print"/>
          <a:srcRect/>
          <a:stretch>
            <a:fillRect/>
          </a:stretch>
        </p:blipFill>
        <p:spPr bwMode="auto">
          <a:xfrm>
            <a:off x="8028384" y="-1"/>
            <a:ext cx="1112368" cy="1075459"/>
          </a:xfrm>
          <a:prstGeom prst="rect">
            <a:avLst/>
          </a:prstGeom>
          <a:noFill/>
          <a:ln w="9525">
            <a:noFill/>
            <a:miter lim="800000"/>
            <a:headEnd/>
            <a:tailEnd/>
          </a:ln>
        </p:spPr>
      </p:pic>
      <p:sp>
        <p:nvSpPr>
          <p:cNvPr id="6" name="Rectangle 4"/>
          <p:cNvSpPr>
            <a:spLocks noGrp="1" noChangeArrowheads="1"/>
          </p:cNvSpPr>
          <p:nvPr>
            <p:ph type="title"/>
          </p:nvPr>
        </p:nvSpPr>
        <p:spPr bwMode="auto">
          <a:xfrm>
            <a:off x="0" y="0"/>
            <a:ext cx="7812360" cy="1124744"/>
          </a:xfrm>
          <a:prstGeom prst="rect">
            <a:avLst/>
          </a:prstGeom>
          <a:solidFill>
            <a:srgbClr val="31A3D4"/>
          </a:solidFill>
          <a:ln w="12600" cap="sq">
            <a:solidFill>
              <a:srgbClr val="89A4A7"/>
            </a:solidFill>
            <a:miter lim="800000"/>
            <a:headEnd/>
            <a:tailEnd/>
          </a:ln>
        </p:spPr>
        <p:txBody>
          <a:bodyPr wrap="none" anchor="ctr"/>
          <a:lstStyle/>
          <a:p>
            <a:pPr eaLnBrk="0" hangingPunct="0">
              <a:buClr>
                <a:srgbClr val="000000"/>
              </a:buClr>
              <a:buSzPct val="100000"/>
              <a:buFont typeface="Times New Roman" pitchFamily="18" charset="0"/>
              <a:buNone/>
            </a:pPr>
            <a:r>
              <a:rPr lang="ru-RU" altLang="ru-RU" sz="2400" b="1" dirty="0" smtClean="0">
                <a:solidFill>
                  <a:schemeClr val="bg1"/>
                </a:solidFill>
                <a:latin typeface="Times New Roman" pitchFamily="18" charset="0"/>
              </a:rPr>
              <a:t>Классификация</a:t>
            </a:r>
            <a:endParaRPr lang="ru-RU" altLang="ru-RU" sz="2400" b="1" dirty="0">
              <a:solidFill>
                <a:schemeClr val="bg1"/>
              </a:solidFill>
              <a:latin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ru-RU"/>
          </a:p>
        </p:txBody>
      </p:sp>
      <p:pic>
        <p:nvPicPr>
          <p:cNvPr id="4" name="Рисунок 1"/>
          <p:cNvPicPr>
            <a:picLocks noChangeAspect="1"/>
          </p:cNvPicPr>
          <p:nvPr/>
        </p:nvPicPr>
        <p:blipFill>
          <a:blip r:embed="rId2" cstate="print"/>
          <a:srcRect/>
          <a:stretch>
            <a:fillRect/>
          </a:stretch>
        </p:blipFill>
        <p:spPr bwMode="auto">
          <a:xfrm>
            <a:off x="8028384" y="-1"/>
            <a:ext cx="1112368" cy="1075459"/>
          </a:xfrm>
          <a:prstGeom prst="rect">
            <a:avLst/>
          </a:prstGeom>
          <a:noFill/>
          <a:ln w="9525">
            <a:noFill/>
            <a:miter lim="800000"/>
            <a:headEnd/>
            <a:tailEnd/>
          </a:ln>
        </p:spPr>
      </p:pic>
      <p:sp>
        <p:nvSpPr>
          <p:cNvPr id="5" name="Rectangle 3"/>
          <p:cNvSpPr>
            <a:spLocks noGrp="1" noChangeArrowheads="1"/>
          </p:cNvSpPr>
          <p:nvPr>
            <p:ph type="title"/>
          </p:nvPr>
        </p:nvSpPr>
        <p:spPr>
          <a:xfrm>
            <a:off x="0" y="0"/>
            <a:ext cx="7884368" cy="1143000"/>
          </a:xfrm>
          <a:solidFill>
            <a:srgbClr val="31A3D4"/>
          </a:solidFill>
          <a:ln w="12600" cap="sq">
            <a:solidFill>
              <a:srgbClr val="89A4A7"/>
            </a:solidFill>
          </a:ln>
        </p:spPr>
        <p:txBody>
          <a:bodyPr/>
          <a:lstStyle/>
          <a:p>
            <a:pPr eaLnBrk="1" hangingPunct="1"/>
            <a:r>
              <a:rPr lang="ru-RU" altLang="ru-RU" sz="2400" b="1" dirty="0" smtClean="0">
                <a:solidFill>
                  <a:schemeClr val="bg1"/>
                </a:solidFill>
                <a:latin typeface="Times New Roman" pitchFamily="18" charset="0"/>
              </a:rPr>
              <a:t>                  Запрещенные реестры</a:t>
            </a:r>
            <a:endParaRPr lang="ru-RU" altLang="ru-RU" sz="2400" b="1" dirty="0" smtClean="0">
              <a:solidFill>
                <a:schemeClr val="bg1"/>
              </a:solidFill>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p:txBody>
          <a:bodyPr/>
          <a:lstStyle/>
          <a:p>
            <a:pPr>
              <a:buNone/>
            </a:pPr>
            <a:r>
              <a:rPr lang="ru-RU" dirty="0" smtClean="0"/>
              <a:t>    </a:t>
            </a:r>
            <a:r>
              <a:rPr lang="ru-RU" sz="2400" dirty="0" smtClean="0">
                <a:latin typeface="Times New Roman" pitchFamily="18" charset="0"/>
                <a:cs typeface="Times New Roman" pitchFamily="18" charset="0"/>
              </a:rPr>
              <a:t>17 </a:t>
            </a:r>
            <a:r>
              <a:rPr lang="ru-RU" sz="2400" dirty="0" smtClean="0">
                <a:latin typeface="Times New Roman" pitchFamily="18" charset="0"/>
                <a:cs typeface="Times New Roman" pitchFamily="18" charset="0"/>
              </a:rPr>
              <a:t>августа 2020 года Верховный суд Российской Федерации признал </a:t>
            </a:r>
            <a:r>
              <a:rPr lang="ru-RU" sz="2400" b="1" dirty="0" smtClean="0">
                <a:latin typeface="Times New Roman" pitchFamily="18" charset="0"/>
                <a:cs typeface="Times New Roman" pitchFamily="18" charset="0"/>
              </a:rPr>
              <a:t>АУЕ</a:t>
            </a:r>
            <a:r>
              <a:rPr lang="ru-RU" sz="2400" dirty="0" smtClean="0">
                <a:latin typeface="Times New Roman" pitchFamily="18" charset="0"/>
                <a:cs typeface="Times New Roman" pitchFamily="18" charset="0"/>
              </a:rPr>
              <a:t> экстремистской организацией и </a:t>
            </a:r>
            <a:r>
              <a:rPr lang="ru-RU" sz="2400" b="1" dirty="0" smtClean="0">
                <a:latin typeface="Times New Roman" pitchFamily="18" charset="0"/>
                <a:cs typeface="Times New Roman" pitchFamily="18" charset="0"/>
              </a:rPr>
              <a:t>запретил</a:t>
            </a:r>
            <a:r>
              <a:rPr lang="ru-RU" sz="2400" dirty="0" smtClean="0">
                <a:latin typeface="Times New Roman" pitchFamily="18" charset="0"/>
                <a:cs typeface="Times New Roman" pitchFamily="18" charset="0"/>
              </a:rPr>
              <a:t> её деятельность на территории страны.</a:t>
            </a:r>
            <a:endParaRPr lang="ru-RU" sz="2400" dirty="0">
              <a:latin typeface="Times New Roman" pitchFamily="18" charset="0"/>
              <a:cs typeface="Times New Roman" pitchFamily="18" charset="0"/>
            </a:endParaRPr>
          </a:p>
        </p:txBody>
      </p:sp>
      <p:pic>
        <p:nvPicPr>
          <p:cNvPr id="6" name="Содержимое 5" descr="maxresdefault.jpg"/>
          <p:cNvPicPr>
            <a:picLocks noGrp="1" noChangeAspect="1"/>
          </p:cNvPicPr>
          <p:nvPr>
            <p:ph sz="half" idx="2"/>
          </p:nvPr>
        </p:nvPicPr>
        <p:blipFill>
          <a:blip r:embed="rId2" cstate="print"/>
          <a:stretch>
            <a:fillRect/>
          </a:stretch>
        </p:blipFill>
        <p:spPr>
          <a:xfrm>
            <a:off x="4499992" y="1844824"/>
            <a:ext cx="4248472" cy="2389766"/>
          </a:xfrm>
        </p:spPr>
      </p:pic>
      <p:pic>
        <p:nvPicPr>
          <p:cNvPr id="5" name="Рисунок 1"/>
          <p:cNvPicPr>
            <a:picLocks noChangeAspect="1"/>
          </p:cNvPicPr>
          <p:nvPr/>
        </p:nvPicPr>
        <p:blipFill>
          <a:blip r:embed="rId3" cstate="print"/>
          <a:srcRect/>
          <a:stretch>
            <a:fillRect/>
          </a:stretch>
        </p:blipFill>
        <p:spPr bwMode="auto">
          <a:xfrm>
            <a:off x="8028384" y="-1"/>
            <a:ext cx="1112368" cy="1075459"/>
          </a:xfrm>
          <a:prstGeom prst="rect">
            <a:avLst/>
          </a:prstGeom>
          <a:noFill/>
          <a:ln w="9525">
            <a:noFill/>
            <a:miter lim="800000"/>
            <a:headEnd/>
            <a:tailEnd/>
          </a:ln>
        </p:spPr>
      </p:pic>
      <p:sp>
        <p:nvSpPr>
          <p:cNvPr id="7" name="Rectangle 3"/>
          <p:cNvSpPr>
            <a:spLocks noGrp="1" noChangeArrowheads="1"/>
          </p:cNvSpPr>
          <p:nvPr>
            <p:ph type="title"/>
          </p:nvPr>
        </p:nvSpPr>
        <p:spPr>
          <a:xfrm>
            <a:off x="0" y="0"/>
            <a:ext cx="7884368" cy="1143000"/>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                  Популярны среди несовершеннолетних</a:t>
            </a:r>
            <a:endParaRPr lang="ru-RU" altLang="ru-RU" sz="2400" b="1" dirty="0" smtClean="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buNone/>
            </a:pPr>
            <a:r>
              <a:rPr lang="ru-RU" sz="2400" dirty="0" smtClean="0">
                <a:latin typeface="Times New Roman" pitchFamily="18" charset="0"/>
                <a:cs typeface="Times New Roman" pitchFamily="18" charset="0"/>
              </a:rPr>
              <a:t>     Москва</a:t>
            </a:r>
            <a:r>
              <a:rPr lang="ru-RU" sz="2400" dirty="0" smtClean="0">
                <a:latin typeface="Times New Roman" pitchFamily="18" charset="0"/>
                <a:cs typeface="Times New Roman" pitchFamily="18" charset="0"/>
              </a:rPr>
              <a:t>. 2 февраля. INTERFAX.RU - Верховный суд РФ по иску Генпрокуратуры признал террористическим и запретил в России международное молодежное движение "</a:t>
            </a:r>
            <a:r>
              <a:rPr lang="ru-RU" sz="2400" dirty="0" err="1" smtClean="0">
                <a:latin typeface="Times New Roman" pitchFamily="18" charset="0"/>
                <a:cs typeface="Times New Roman" pitchFamily="18" charset="0"/>
              </a:rPr>
              <a:t>Колумбайн</a:t>
            </a:r>
            <a:r>
              <a:rPr lang="ru-RU" sz="2400" dirty="0" smtClean="0">
                <a:latin typeface="Times New Roman" pitchFamily="18" charset="0"/>
                <a:cs typeface="Times New Roman" pitchFamily="18" charset="0"/>
              </a:rPr>
              <a:t>" (другое название - "</a:t>
            </a:r>
            <a:r>
              <a:rPr lang="ru-RU" sz="2400" dirty="0" err="1" smtClean="0">
                <a:latin typeface="Times New Roman" pitchFamily="18" charset="0"/>
                <a:cs typeface="Times New Roman" pitchFamily="18" charset="0"/>
              </a:rPr>
              <a:t>Скулшутинг</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4" name="Рисунок 1"/>
          <p:cNvPicPr>
            <a:picLocks noChangeAspect="1"/>
          </p:cNvPicPr>
          <p:nvPr/>
        </p:nvPicPr>
        <p:blipFill>
          <a:blip r:embed="rId2" cstate="print"/>
          <a:srcRect/>
          <a:stretch>
            <a:fillRect/>
          </a:stretch>
        </p:blipFill>
        <p:spPr bwMode="auto">
          <a:xfrm>
            <a:off x="8028384" y="-1"/>
            <a:ext cx="1112368" cy="1075459"/>
          </a:xfrm>
          <a:prstGeom prst="rect">
            <a:avLst/>
          </a:prstGeom>
          <a:noFill/>
          <a:ln w="9525">
            <a:noFill/>
            <a:miter lim="800000"/>
            <a:headEnd/>
            <a:tailEnd/>
          </a:ln>
        </p:spPr>
      </p:pic>
      <p:sp>
        <p:nvSpPr>
          <p:cNvPr id="5" name="Rectangle 3"/>
          <p:cNvSpPr>
            <a:spLocks noGrp="1" noChangeArrowheads="1"/>
          </p:cNvSpPr>
          <p:nvPr>
            <p:ph type="title"/>
          </p:nvPr>
        </p:nvSpPr>
        <p:spPr>
          <a:xfrm>
            <a:off x="0" y="0"/>
            <a:ext cx="7884368" cy="1143000"/>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                  Популярны среди несовершеннолетних</a:t>
            </a:r>
            <a:endParaRPr lang="ru-RU" altLang="ru-RU" sz="2400" b="1" dirty="0" smtClean="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buNone/>
            </a:pPr>
            <a:r>
              <a:rPr lang="ru-RU" sz="2000" dirty="0" smtClean="0"/>
              <a:t>      </a:t>
            </a:r>
            <a:r>
              <a:rPr lang="ru-RU" sz="2000" dirty="0" err="1" smtClean="0">
                <a:latin typeface="Times New Roman" pitchFamily="18" charset="0"/>
                <a:cs typeface="Times New Roman" pitchFamily="18" charset="0"/>
              </a:rPr>
              <a:t>Колумбайн</a:t>
            </a:r>
            <a:r>
              <a:rPr lang="ru-RU" sz="2000" dirty="0" smtClean="0">
                <a:latin typeface="Times New Roman" pitchFamily="18" charset="0"/>
                <a:cs typeface="Times New Roman" pitchFamily="18" charset="0"/>
              </a:rPr>
              <a:t> – спланированное нападение Эрика Харриса и </a:t>
            </a:r>
            <a:r>
              <a:rPr lang="ru-RU" sz="2000" dirty="0" err="1" smtClean="0">
                <a:latin typeface="Times New Roman" pitchFamily="18" charset="0"/>
                <a:cs typeface="Times New Roman" pitchFamily="18" charset="0"/>
              </a:rPr>
              <a:t>Дилана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Клиболда</a:t>
            </a:r>
            <a:r>
              <a:rPr lang="ru-RU" sz="2000" dirty="0" smtClean="0">
                <a:latin typeface="Times New Roman" pitchFamily="18" charset="0"/>
                <a:cs typeface="Times New Roman" pitchFamily="18" charset="0"/>
              </a:rPr>
              <a:t>, двух учеников старших классов школы «</a:t>
            </a:r>
            <a:r>
              <a:rPr lang="ru-RU" sz="2000" dirty="0" err="1" smtClean="0">
                <a:latin typeface="Times New Roman" pitchFamily="18" charset="0"/>
                <a:cs typeface="Times New Roman" pitchFamily="18" charset="0"/>
              </a:rPr>
              <a:t>Колумбайн</a:t>
            </a:r>
            <a:r>
              <a:rPr lang="ru-RU" sz="2000" dirty="0" smtClean="0">
                <a:latin typeface="Times New Roman" pitchFamily="18" charset="0"/>
                <a:cs typeface="Times New Roman" pitchFamily="18" charset="0"/>
              </a:rPr>
              <a:t>», штат Колорадо, на остальных учеников и персонал этой школы, совершённое 20 апреля 1999 года с применением стрелкового оружия и самодельных взрывных устройств. Нападавшие убили 13 человек (12 учеников и одного учителя), ранили ещё 23 человека, после чего нападавшие застрелились сами.</a:t>
            </a:r>
          </a:p>
          <a:p>
            <a:pPr>
              <a:buNone/>
            </a:pPr>
            <a:r>
              <a:rPr lang="ru-RU" sz="2000" dirty="0" smtClean="0"/>
              <a:t>    </a:t>
            </a:r>
          </a:p>
          <a:p>
            <a:pPr>
              <a:buNone/>
            </a:pPr>
            <a:r>
              <a:rPr lang="ru-RU" sz="2000" dirty="0" smtClean="0"/>
              <a:t>     </a:t>
            </a:r>
            <a:r>
              <a:rPr lang="ru-RU" sz="2000" dirty="0" err="1" smtClean="0">
                <a:latin typeface="Times New Roman" pitchFamily="18" charset="0"/>
                <a:cs typeface="Times New Roman" pitchFamily="18" charset="0"/>
              </a:rPr>
              <a:t>Скулшутинг</a:t>
            </a:r>
            <a:r>
              <a:rPr lang="ru-RU" sz="2000" dirty="0" smtClean="0">
                <a:latin typeface="Times New Roman" pitchFamily="18" charset="0"/>
                <a:cs typeface="Times New Roman" pitchFamily="18" charset="0"/>
              </a:rPr>
              <a:t> – общее название нападение на образовательные учреждения</a:t>
            </a:r>
            <a:endParaRPr lang="ru-RU" sz="2000" dirty="0">
              <a:latin typeface="Times New Roman" pitchFamily="18" charset="0"/>
              <a:cs typeface="Times New Roman" pitchFamily="18" charset="0"/>
            </a:endParaRPr>
          </a:p>
        </p:txBody>
      </p:sp>
      <p:sp>
        <p:nvSpPr>
          <p:cNvPr id="4"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Определение </a:t>
            </a:r>
          </a:p>
        </p:txBody>
      </p:sp>
      <p:pic>
        <p:nvPicPr>
          <p:cNvPr id="5" name="Рисунок 4"/>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 </a:t>
            </a:r>
            <a:endParaRPr lang="ru-RU" dirty="0"/>
          </a:p>
        </p:txBody>
      </p:sp>
      <p:pic>
        <p:nvPicPr>
          <p:cNvPr id="7" name="Содержимое 6" descr="146484791918421972.jpg"/>
          <p:cNvPicPr>
            <a:picLocks noGrp="1" noChangeAspect="1"/>
          </p:cNvPicPr>
          <p:nvPr>
            <p:ph sz="half" idx="1"/>
          </p:nvPr>
        </p:nvPicPr>
        <p:blipFill>
          <a:blip r:embed="rId2" cstate="print"/>
          <a:stretch>
            <a:fillRect/>
          </a:stretch>
        </p:blipFill>
        <p:spPr>
          <a:xfrm>
            <a:off x="179512" y="2276872"/>
            <a:ext cx="4038600" cy="3028950"/>
          </a:xfrm>
        </p:spPr>
      </p:pic>
      <p:pic>
        <p:nvPicPr>
          <p:cNvPr id="10" name="Содержимое 9" descr="Без названия.jpg"/>
          <p:cNvPicPr>
            <a:picLocks noGrp="1" noChangeAspect="1"/>
          </p:cNvPicPr>
          <p:nvPr>
            <p:ph sz="half" idx="2"/>
          </p:nvPr>
        </p:nvPicPr>
        <p:blipFill>
          <a:blip r:embed="rId3" cstate="print"/>
          <a:stretch>
            <a:fillRect/>
          </a:stretch>
        </p:blipFill>
        <p:spPr>
          <a:xfrm>
            <a:off x="4355976" y="2276872"/>
            <a:ext cx="4544768" cy="3024336"/>
          </a:xfrm>
        </p:spPr>
      </p:pic>
      <p:sp>
        <p:nvSpPr>
          <p:cNvPr id="5" name="Rectangle 3"/>
          <p:cNvSpPr txBox="1">
            <a:spLocks noChangeArrowheads="1"/>
          </p:cNvSpPr>
          <p:nvPr/>
        </p:nvSpPr>
        <p:spPr>
          <a:xfrm>
            <a:off x="0" y="0"/>
            <a:ext cx="7884368" cy="1052736"/>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altLang="ru-RU" sz="2400" b="1" noProof="0" dirty="0" smtClean="0">
                <a:solidFill>
                  <a:schemeClr val="bg1"/>
                </a:solidFill>
                <a:latin typeface="Times New Roman" pitchFamily="18" charset="0"/>
                <a:ea typeface="+mj-ea"/>
                <a:cs typeface="+mj-cs"/>
              </a:rPr>
              <a:t>Начало</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6" name="Рисунок 5"/>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fontScale="62500" lnSpcReduction="20000"/>
          </a:bodyPr>
          <a:lstStyle/>
          <a:p>
            <a:r>
              <a:rPr lang="ru-RU" dirty="0" smtClean="0">
                <a:latin typeface="Times New Roman" pitchFamily="18" charset="0"/>
                <a:cs typeface="Times New Roman" pitchFamily="18" charset="0"/>
              </a:rPr>
              <a:t>Экстремизм - это форма </a:t>
            </a:r>
            <a:r>
              <a:rPr lang="ru-RU" dirty="0" smtClean="0">
                <a:solidFill>
                  <a:srgbClr val="FF0000"/>
                </a:solidFill>
                <a:latin typeface="Times New Roman" pitchFamily="18" charset="0"/>
                <a:cs typeface="Times New Roman" pitchFamily="18" charset="0"/>
              </a:rPr>
              <a:t>радикального</a:t>
            </a:r>
            <a:r>
              <a:rPr lang="ru-RU" dirty="0" smtClean="0">
                <a:latin typeface="Times New Roman" pitchFamily="18" charset="0"/>
                <a:cs typeface="Times New Roman" pitchFamily="18" charset="0"/>
              </a:rPr>
              <a:t> </a:t>
            </a:r>
            <a:r>
              <a:rPr lang="ru-RU" dirty="0" smtClean="0">
                <a:solidFill>
                  <a:srgbClr val="FF0000"/>
                </a:solidFill>
                <a:latin typeface="Times New Roman" pitchFamily="18" charset="0"/>
                <a:cs typeface="Times New Roman" pitchFamily="18" charset="0"/>
              </a:rPr>
              <a:t>отрицания</a:t>
            </a:r>
            <a:r>
              <a:rPr lang="ru-RU" dirty="0" smtClean="0">
                <a:latin typeface="Times New Roman" pitchFamily="18" charset="0"/>
                <a:cs typeface="Times New Roman" pitchFamily="18" charset="0"/>
              </a:rPr>
              <a:t> существующих общепризнанных </a:t>
            </a:r>
            <a:r>
              <a:rPr lang="ru-RU" dirty="0" smtClean="0">
                <a:solidFill>
                  <a:srgbClr val="FF0000"/>
                </a:solidFill>
                <a:latin typeface="Times New Roman" pitchFamily="18" charset="0"/>
                <a:cs typeface="Times New Roman" pitchFamily="18" charset="0"/>
              </a:rPr>
              <a:t>общественных норм и правил </a:t>
            </a:r>
            <a:r>
              <a:rPr lang="ru-RU" dirty="0" smtClean="0">
                <a:latin typeface="Times New Roman" pitchFamily="18" charset="0"/>
                <a:cs typeface="Times New Roman" pitchFamily="18" charset="0"/>
              </a:rPr>
              <a:t>в государстве со стороны отдельных лиц или групп.</a:t>
            </a:r>
          </a:p>
          <a:p>
            <a:r>
              <a:rPr lang="ru-RU" dirty="0" smtClean="0">
                <a:latin typeface="Times New Roman" pitchFamily="18" charset="0"/>
                <a:cs typeface="Times New Roman" pitchFamily="18" charset="0"/>
              </a:rPr>
              <a:t>Современный экстремизм - сложное, </a:t>
            </a:r>
            <a:r>
              <a:rPr lang="ru-RU" dirty="0" err="1" smtClean="0">
                <a:latin typeface="Times New Roman" pitchFamily="18" charset="0"/>
                <a:cs typeface="Times New Roman" pitchFamily="18" charset="0"/>
              </a:rPr>
              <a:t>многоаспектное</a:t>
            </a:r>
            <a:r>
              <a:rPr lang="ru-RU" dirty="0" smtClean="0">
                <a:latin typeface="Times New Roman" pitchFamily="18" charset="0"/>
                <a:cs typeface="Times New Roman" pitchFamily="18" charset="0"/>
              </a:rPr>
              <a:t> и крайне негативное </a:t>
            </a:r>
            <a:r>
              <a:rPr lang="ru-RU" dirty="0" smtClean="0">
                <a:solidFill>
                  <a:srgbClr val="FF0000"/>
                </a:solidFill>
                <a:latin typeface="Times New Roman" pitchFamily="18" charset="0"/>
                <a:cs typeface="Times New Roman" pitchFamily="18" charset="0"/>
              </a:rPr>
              <a:t>социальное</a:t>
            </a:r>
            <a:r>
              <a:rPr lang="ru-RU" dirty="0" smtClean="0">
                <a:latin typeface="Times New Roman" pitchFamily="18" charset="0"/>
                <a:cs typeface="Times New Roman" pitchFamily="18" charset="0"/>
              </a:rPr>
              <a:t> явление, вышедшее за рамки национальных границ отдельных государств и превратившееся в масштабную угрозу для безопасности всего мира;</a:t>
            </a:r>
          </a:p>
          <a:p>
            <a:r>
              <a:rPr lang="ru-RU" dirty="0" smtClean="0">
                <a:latin typeface="Times New Roman" pitchFamily="18" charset="0"/>
                <a:cs typeface="Times New Roman" pitchFamily="18" charset="0"/>
              </a:rPr>
              <a:t>Для определенной части населения земного шара экстремизм стал </a:t>
            </a:r>
            <a:r>
              <a:rPr lang="ru-RU" dirty="0" smtClean="0">
                <a:solidFill>
                  <a:srgbClr val="FF0000"/>
                </a:solidFill>
                <a:latin typeface="Times New Roman" pitchFamily="18" charset="0"/>
                <a:cs typeface="Times New Roman" pitchFamily="18" charset="0"/>
              </a:rPr>
              <a:t>способом жизни, мышления и особой деятельности </a:t>
            </a:r>
            <a:r>
              <a:rPr lang="ru-RU" dirty="0" smtClean="0">
                <a:latin typeface="Times New Roman" pitchFamily="18" charset="0"/>
                <a:cs typeface="Times New Roman" pitchFamily="18" charset="0"/>
              </a:rPr>
              <a:t>(включая мотивы и идеологические обоснования), а также средством реализации своих потребностей и интересов (включая вознаграждение за совершение действий экстремистской направленности);</a:t>
            </a:r>
          </a:p>
          <a:p>
            <a:r>
              <a:rPr lang="ru-RU" dirty="0" smtClean="0">
                <a:latin typeface="Times New Roman" pitchFamily="18" charset="0"/>
                <a:cs typeface="Times New Roman" pitchFamily="18" charset="0"/>
              </a:rPr>
              <a:t>Экстремизм (</a:t>
            </a:r>
            <a:r>
              <a:rPr lang="ru-RU" dirty="0" err="1" smtClean="0">
                <a:latin typeface="Times New Roman" pitchFamily="18" charset="0"/>
                <a:cs typeface="Times New Roman" pitchFamily="18" charset="0"/>
              </a:rPr>
              <a:t>Extremism</a:t>
            </a:r>
            <a:r>
              <a:rPr lang="ru-RU" dirty="0" smtClean="0">
                <a:latin typeface="Times New Roman" pitchFamily="18" charset="0"/>
                <a:cs typeface="Times New Roman" pitchFamily="18" charset="0"/>
              </a:rPr>
              <a:t>) — это</a:t>
            </a:r>
            <a:r>
              <a:rPr lang="ru-RU" dirty="0" smtClean="0">
                <a:solidFill>
                  <a:srgbClr val="FF0000"/>
                </a:solidFill>
                <a:latin typeface="Times New Roman" pitchFamily="18" charset="0"/>
                <a:cs typeface="Times New Roman" pitchFamily="18" charset="0"/>
              </a:rPr>
              <a:t> крайняя форма приверженности </a:t>
            </a:r>
            <a:r>
              <a:rPr lang="ru-RU" dirty="0" smtClean="0">
                <a:latin typeface="Times New Roman" pitchFamily="18" charset="0"/>
                <a:cs typeface="Times New Roman" pitchFamily="18" charset="0"/>
              </a:rPr>
              <a:t>к определенным </a:t>
            </a:r>
            <a:r>
              <a:rPr lang="ru-RU" dirty="0" smtClean="0">
                <a:solidFill>
                  <a:srgbClr val="FF0000"/>
                </a:solidFill>
                <a:latin typeface="Times New Roman" pitchFamily="18" charset="0"/>
                <a:cs typeface="Times New Roman" pitchFamily="18" charset="0"/>
              </a:rPr>
              <a:t>взглядам</a:t>
            </a:r>
            <a:r>
              <a:rPr lang="ru-RU" dirty="0" smtClean="0">
                <a:latin typeface="Times New Roman" pitchFamily="18" charset="0"/>
                <a:cs typeface="Times New Roman" pitchFamily="18" charset="0"/>
              </a:rPr>
              <a:t> в религии, чаще в политике, которая несет угрозу безопасности населения.</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4" name="Rectangle 3"/>
          <p:cNvSpPr txBox="1">
            <a:spLocks noGrp="1" noChangeArrowheads="1"/>
          </p:cNvSpPr>
          <p:nvPr>
            <p:ph type="title"/>
          </p:nvPr>
        </p:nvSpPr>
        <p:spPr>
          <a:xfrm>
            <a:off x="0" y="0"/>
            <a:ext cx="8028384" cy="980728"/>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buFont typeface="Times New Roman" pitchFamily="18" charset="0"/>
              <a:buNone/>
            </a:pPr>
            <a:r>
              <a:rPr lang="ru-RU" altLang="ru-RU" sz="2400" b="1" dirty="0" smtClean="0">
                <a:solidFill>
                  <a:schemeClr val="bg1"/>
                </a:solidFill>
                <a:latin typeface="Times New Roman" pitchFamily="18" charset="0"/>
                <a:cs typeface="Times New Roman" pitchFamily="18" charset="0"/>
              </a:rPr>
              <a:t>Определение </a:t>
            </a:r>
          </a:p>
        </p:txBody>
      </p:sp>
      <p:pic>
        <p:nvPicPr>
          <p:cNvPr id="5"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Ivanteevskiy-strelok"/>
          <p:cNvPicPr>
            <a:picLocks noGrp="1" noChangeAspect="1" noChangeArrowheads="1"/>
          </p:cNvPicPr>
          <p:nvPr>
            <p:ph sz="half" idx="2"/>
          </p:nvPr>
        </p:nvPicPr>
        <p:blipFill>
          <a:blip r:embed="rId2" cstate="print"/>
          <a:srcRect/>
          <a:stretch>
            <a:fillRect/>
          </a:stretch>
        </p:blipFill>
        <p:spPr>
          <a:xfrm>
            <a:off x="4716016" y="1988840"/>
            <a:ext cx="4038600" cy="3106615"/>
          </a:xfrm>
          <a:noFill/>
        </p:spPr>
      </p:pic>
      <p:pic>
        <p:nvPicPr>
          <p:cNvPr id="8" name="Содержимое 7" descr="1.jpg"/>
          <p:cNvPicPr>
            <a:picLocks noGrp="1" noChangeAspect="1"/>
          </p:cNvPicPr>
          <p:nvPr>
            <p:ph sz="half" idx="1"/>
          </p:nvPr>
        </p:nvPicPr>
        <p:blipFill>
          <a:blip r:embed="rId3" cstate="print"/>
          <a:stretch>
            <a:fillRect/>
          </a:stretch>
        </p:blipFill>
        <p:spPr>
          <a:xfrm>
            <a:off x="323528" y="2492896"/>
            <a:ext cx="4038600" cy="2193942"/>
          </a:xfrm>
        </p:spPr>
      </p:pic>
      <p:sp>
        <p:nvSpPr>
          <p:cNvPr id="5" name="Rectangle 3"/>
          <p:cNvSpPr txBox="1">
            <a:spLocks noGrp="1" noChangeArrowheads="1"/>
          </p:cNvSpPr>
          <p:nvPr>
            <p:ph type="title"/>
          </p:nvPr>
        </p:nvSpPr>
        <p:spPr>
          <a:xfrm>
            <a:off x="0" y="0"/>
            <a:ext cx="7884368" cy="1124744"/>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err="1" smtClean="0">
                <a:ln>
                  <a:noFill/>
                </a:ln>
                <a:solidFill>
                  <a:schemeClr val="bg1"/>
                </a:solidFill>
                <a:effectLst/>
                <a:uLnTx/>
                <a:uFillTx/>
                <a:latin typeface="Times New Roman" pitchFamily="18" charset="0"/>
                <a:ea typeface="+mj-ea"/>
                <a:cs typeface="+mj-cs"/>
              </a:rPr>
              <a:t>Ивантеевский</a:t>
            </a: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 стрелок</a:t>
            </a:r>
          </a:p>
        </p:txBody>
      </p:sp>
      <p:pic>
        <p:nvPicPr>
          <p:cNvPr id="7" name="Рисунок 6"/>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Grp="1" noChangeArrowheads="1"/>
          </p:cNvSpPr>
          <p:nvPr>
            <p:ph type="title"/>
          </p:nvPr>
        </p:nvSpPr>
        <p:spPr>
          <a:xfrm>
            <a:off x="0" y="0"/>
            <a:ext cx="7884368" cy="1124744"/>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Росляков</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 российский кумир стрелков</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12" name="Содержимое 11" descr="Vladislav_Roslyakov_2.jpg"/>
          <p:cNvPicPr>
            <a:picLocks noGrp="1" noChangeAspect="1"/>
          </p:cNvPicPr>
          <p:nvPr>
            <p:ph sz="half" idx="2"/>
          </p:nvPr>
        </p:nvPicPr>
        <p:blipFill>
          <a:blip r:embed="rId2" cstate="print"/>
          <a:stretch>
            <a:fillRect/>
          </a:stretch>
        </p:blipFill>
        <p:spPr>
          <a:xfrm>
            <a:off x="5233531" y="1600200"/>
            <a:ext cx="2867937" cy="4525963"/>
          </a:xfrm>
        </p:spPr>
      </p:pic>
      <p:pic>
        <p:nvPicPr>
          <p:cNvPr id="8" name="Рисунок 7"/>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pic>
        <p:nvPicPr>
          <p:cNvPr id="11" name="Picture 8" descr="Screenshot-2018-10-21_10-38-48-423"/>
          <p:cNvPicPr>
            <a:picLocks noGrp="1" noChangeAspect="1" noChangeArrowheads="1"/>
          </p:cNvPicPr>
          <p:nvPr>
            <p:ph sz="half" idx="1"/>
          </p:nvPr>
        </p:nvPicPr>
        <p:blipFill>
          <a:blip r:embed="rId4" cstate="print"/>
          <a:srcRect/>
          <a:stretch>
            <a:fillRect/>
          </a:stretch>
        </p:blipFill>
        <p:spPr>
          <a:xfrm>
            <a:off x="457200" y="2625546"/>
            <a:ext cx="4038600" cy="2475271"/>
          </a:xfr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edbfb3f4d58e1ac343baa5221fa20f0.jpg"/>
          <p:cNvPicPr>
            <a:picLocks noGrp="1" noChangeAspect="1"/>
          </p:cNvPicPr>
          <p:nvPr>
            <p:ph sz="half" idx="1"/>
          </p:nvPr>
        </p:nvPicPr>
        <p:blipFill>
          <a:blip r:embed="rId2" cstate="print"/>
          <a:stretch>
            <a:fillRect/>
          </a:stretch>
        </p:blipFill>
        <p:spPr>
          <a:xfrm>
            <a:off x="107504" y="1844824"/>
            <a:ext cx="4358568" cy="2952328"/>
          </a:xfrm>
        </p:spPr>
      </p:pic>
      <p:sp>
        <p:nvSpPr>
          <p:cNvPr id="4" name="Содержимое 3"/>
          <p:cNvSpPr>
            <a:spLocks noGrp="1"/>
          </p:cNvSpPr>
          <p:nvPr>
            <p:ph sz="half" idx="2"/>
          </p:nvPr>
        </p:nvSpPr>
        <p:spPr/>
        <p:txBody>
          <a:bodyPr>
            <a:normAutofit fontScale="55000" lnSpcReduction="20000"/>
          </a:bodyPr>
          <a:lstStyle/>
          <a:p>
            <a:r>
              <a:rPr lang="ru-RU" dirty="0" smtClean="0"/>
              <a:t>Напомним, 28 мая 2019 года Данила, которому тогда было 15 лет, пришел с топором и двумя «коктейлями Молотова» в школу № 4, расположенную в поселке Большевик. Семиклассник поджег и бросил в класс стеклянную бутылку с легковоспламеняющейся жидкостью, вторую метнул в педагога. В коридоре юноша ударил по голове топором незнакомую ему 12-летнюю Дашу и сбежал из школы. Полицейские его задержали в магазине матери. Пострадавшую девочку несколько раз прооперировали, в результате нападения она потеряла зрение на один глаз. Потерпевшими по уголовному делу признаны находившиеся в классе школьники, педагог и Даша - всего 21 человек.</a:t>
            </a:r>
            <a:br>
              <a:rPr lang="ru-RU" dirty="0" smtClean="0"/>
            </a:br>
            <a:endParaRPr lang="ru-RU" dirty="0"/>
          </a:p>
        </p:txBody>
      </p:sp>
      <p:sp>
        <p:nvSpPr>
          <p:cNvPr id="6"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Вольск, ломка стереотипов, </a:t>
            </a:r>
            <a:r>
              <a:rPr lang="ru-RU" altLang="ru-RU" sz="2400" b="1" dirty="0" err="1" smtClean="0">
                <a:solidFill>
                  <a:schemeClr val="bg1"/>
                </a:solidFill>
                <a:latin typeface="Times New Roman" pitchFamily="18" charset="0"/>
              </a:rPr>
              <a:t>колумбайн</a:t>
            </a:r>
            <a:r>
              <a:rPr lang="ru-RU" altLang="ru-RU" sz="2400" b="1" dirty="0" smtClean="0">
                <a:solidFill>
                  <a:schemeClr val="bg1"/>
                </a:solidFill>
                <a:latin typeface="Times New Roman" pitchFamily="18" charset="0"/>
              </a:rPr>
              <a:t> способ массового суицида</a:t>
            </a:r>
          </a:p>
        </p:txBody>
      </p:sp>
      <p:pic>
        <p:nvPicPr>
          <p:cNvPr id="7" name="Рисунок 6"/>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ksjpg-1620832236.jpg"/>
          <p:cNvPicPr>
            <a:picLocks noGrp="1" noChangeAspect="1"/>
          </p:cNvPicPr>
          <p:nvPr>
            <p:ph sz="half" idx="1"/>
          </p:nvPr>
        </p:nvPicPr>
        <p:blipFill>
          <a:blip r:embed="rId2" cstate="print"/>
          <a:stretch>
            <a:fillRect/>
          </a:stretch>
        </p:blipFill>
        <p:spPr>
          <a:xfrm>
            <a:off x="107504" y="2492896"/>
            <a:ext cx="4536504" cy="2680318"/>
          </a:xfrm>
        </p:spPr>
      </p:pic>
      <p:pic>
        <p:nvPicPr>
          <p:cNvPr id="8" name="Содержимое 7" descr="permskiy_strelok.jpg"/>
          <p:cNvPicPr>
            <a:picLocks noGrp="1" noChangeAspect="1"/>
          </p:cNvPicPr>
          <p:nvPr>
            <p:ph sz="half" idx="2"/>
          </p:nvPr>
        </p:nvPicPr>
        <p:blipFill>
          <a:blip r:embed="rId3" cstate="print"/>
          <a:stretch>
            <a:fillRect/>
          </a:stretch>
        </p:blipFill>
        <p:spPr>
          <a:xfrm>
            <a:off x="4932040" y="2492896"/>
            <a:ext cx="4038600" cy="2725395"/>
          </a:xfrm>
        </p:spPr>
      </p:pic>
      <p:sp>
        <p:nvSpPr>
          <p:cNvPr id="5"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a:r>
              <a:rPr lang="ru-RU" altLang="ru-RU" sz="2400" b="1" dirty="0" err="1" smtClean="0">
                <a:solidFill>
                  <a:schemeClr val="bg1"/>
                </a:solidFill>
                <a:latin typeface="Times New Roman" pitchFamily="18" charset="0"/>
                <a:cs typeface="Times New Roman" pitchFamily="18" charset="0"/>
              </a:rPr>
              <a:t>Галявиев</a:t>
            </a:r>
            <a:r>
              <a:rPr lang="ru-RU" altLang="ru-RU" sz="2400" b="1" dirty="0" smtClean="0">
                <a:solidFill>
                  <a:schemeClr val="bg1"/>
                </a:solidFill>
                <a:latin typeface="Times New Roman" pitchFamily="18" charset="0"/>
                <a:cs typeface="Times New Roman" pitchFamily="18" charset="0"/>
              </a:rPr>
              <a:t> и </a:t>
            </a:r>
            <a:r>
              <a:rPr lang="ru-RU" sz="2400" b="1" dirty="0" err="1" smtClean="0">
                <a:solidFill>
                  <a:schemeClr val="bg1"/>
                </a:solidFill>
                <a:latin typeface="Times New Roman" pitchFamily="18" charset="0"/>
                <a:cs typeface="Times New Roman" pitchFamily="18" charset="0"/>
              </a:rPr>
              <a:t>Бекмансуров</a:t>
            </a:r>
            <a:r>
              <a:rPr lang="ru-RU" sz="2400" b="1" dirty="0" smtClean="0">
                <a:solidFill>
                  <a:schemeClr val="bg1"/>
                </a:solidFill>
                <a:latin typeface="Times New Roman" pitchFamily="18" charset="0"/>
                <a:cs typeface="Times New Roman" pitchFamily="18" charset="0"/>
              </a:rPr>
              <a:t> </a:t>
            </a:r>
            <a:endParaRPr lang="ru-RU" altLang="ru-RU" sz="2400" b="1" dirty="0" smtClean="0">
              <a:solidFill>
                <a:schemeClr val="bg1"/>
              </a:solidFill>
              <a:latin typeface="Times New Roman" pitchFamily="18" charset="0"/>
              <a:cs typeface="Times New Roman" pitchFamily="18" charset="0"/>
            </a:endParaRPr>
          </a:p>
        </p:txBody>
      </p:sp>
      <p:pic>
        <p:nvPicPr>
          <p:cNvPr id="6" name="Рисунок 5"/>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p:txBody>
          <a:bodyPr>
            <a:normAutofit fontScale="47500" lnSpcReduction="20000"/>
          </a:bodyPr>
          <a:lstStyle/>
          <a:p>
            <a:endParaRPr lang="ru-RU"/>
          </a:p>
        </p:txBody>
      </p:sp>
      <p:sp>
        <p:nvSpPr>
          <p:cNvPr id="4" name="Содержимое 3"/>
          <p:cNvSpPr>
            <a:spLocks noGrp="1"/>
          </p:cNvSpPr>
          <p:nvPr>
            <p:ph sz="half" idx="2"/>
          </p:nvPr>
        </p:nvSpPr>
        <p:spPr/>
        <p:txBody>
          <a:bodyPr>
            <a:normAutofit fontScale="47500" lnSpcReduction="20000"/>
          </a:bodyPr>
          <a:lstStyle/>
          <a:p>
            <a:r>
              <a:rPr lang="ru-RU" dirty="0" smtClean="0"/>
              <a:t>Как сообщила официальный представитель СК Светлана Петренко, Артём Казанцев, напавший на детей в Ижевске, был приверженцем </a:t>
            </a:r>
            <a:r>
              <a:rPr lang="ru-RU" dirty="0" smtClean="0">
                <a:hlinkClick r:id="rId2"/>
              </a:rPr>
              <a:t>идеологии «</a:t>
            </a:r>
            <a:r>
              <a:rPr lang="ru-RU" dirty="0" err="1" smtClean="0">
                <a:hlinkClick r:id="rId2"/>
              </a:rPr>
              <a:t>Колумбайна</a:t>
            </a:r>
            <a:r>
              <a:rPr lang="ru-RU" dirty="0" smtClean="0">
                <a:hlinkClick r:id="rId2"/>
              </a:rPr>
              <a:t>»</a:t>
            </a:r>
            <a:r>
              <a:rPr lang="ru-RU" dirty="0" smtClean="0"/>
              <a:t> (террористическое движение, запрещено в РФ).</a:t>
            </a:r>
          </a:p>
          <a:p>
            <a:r>
              <a:rPr lang="ru-RU" dirty="0" smtClean="0"/>
              <a:t>Кроме того, сообщила Петренко, устроивший стрельбу в школе «долгое время проводил в компьютере, в компьютерных играх агрессивных», добавив, что Казанцев «оставлял некие электронные следы непосредственно перед тем, как вошел в школу».</a:t>
            </a:r>
          </a:p>
          <a:p>
            <a:endParaRPr lang="ru-RU" dirty="0" smtClean="0"/>
          </a:p>
          <a:p>
            <a:r>
              <a:rPr lang="ru-RU" dirty="0" smtClean="0"/>
              <a:t>Напомним, в понедельник, 26 сентября, </a:t>
            </a:r>
            <a:r>
              <a:rPr lang="ru-RU" dirty="0" smtClean="0">
                <a:hlinkClick r:id="rId3"/>
              </a:rPr>
              <a:t>34-летний Артём Казанцев</a:t>
            </a:r>
            <a:r>
              <a:rPr lang="ru-RU" dirty="0" smtClean="0"/>
              <a:t> устроил стрельбу в ижевской школе №88, где раньше учился. В результате </a:t>
            </a:r>
            <a:r>
              <a:rPr lang="ru-RU" dirty="0" smtClean="0">
                <a:hlinkClick r:id="rId4"/>
              </a:rPr>
              <a:t>погибли 17 человек</a:t>
            </a:r>
            <a:r>
              <a:rPr lang="ru-RU" dirty="0" smtClean="0"/>
              <a:t>, в том числе 11 детей.</a:t>
            </a:r>
          </a:p>
          <a:p>
            <a:r>
              <a:rPr lang="ru-RU" dirty="0" smtClean="0"/>
              <a:t>Сам Казанцев после нападения покончил с собой. Ранее стало известно, что мужчина наблюдался в психоневрологическом диспансере с </a:t>
            </a:r>
            <a:r>
              <a:rPr lang="ru-RU" dirty="0" smtClean="0">
                <a:hlinkClick r:id="rId5"/>
              </a:rPr>
              <a:t>диагнозом «шизофрения»</a:t>
            </a:r>
            <a:r>
              <a:rPr lang="ru-RU" dirty="0" smtClean="0"/>
              <a:t>. Соседи же рассказали, что </a:t>
            </a:r>
            <a:r>
              <a:rPr lang="ru-RU" dirty="0" smtClean="0">
                <a:hlinkClick r:id="rId6"/>
              </a:rPr>
              <a:t>Казанцев был замкнутым</a:t>
            </a:r>
            <a:r>
              <a:rPr lang="ru-RU" dirty="0" smtClean="0"/>
              <a:t> и жил с мамой и бабушкой.</a:t>
            </a:r>
          </a:p>
          <a:p>
            <a:r>
              <a:rPr lang="ru-RU" dirty="0" smtClean="0"/>
              <a:t/>
            </a:r>
            <a:br>
              <a:rPr lang="ru-RU" dirty="0" smtClean="0"/>
            </a:br>
            <a:endParaRPr lang="ru-RU" dirty="0"/>
          </a:p>
        </p:txBody>
      </p:sp>
      <p:sp>
        <p:nvSpPr>
          <p:cNvPr id="5"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a:r>
              <a:rPr lang="ru-RU" altLang="ru-RU" sz="2400" b="1" dirty="0" smtClean="0">
                <a:solidFill>
                  <a:schemeClr val="bg1"/>
                </a:solidFill>
                <a:latin typeface="Times New Roman" pitchFamily="18" charset="0"/>
                <a:cs typeface="Times New Roman" pitchFamily="18" charset="0"/>
              </a:rPr>
              <a:t>Ижевск</a:t>
            </a:r>
          </a:p>
        </p:txBody>
      </p:sp>
      <p:pic>
        <p:nvPicPr>
          <p:cNvPr id="6" name="Рисунок 5"/>
          <p:cNvPicPr>
            <a:picLocks noChangeAspect="1"/>
          </p:cNvPicPr>
          <p:nvPr/>
        </p:nvPicPr>
        <p:blipFill>
          <a:blip r:embed="rId7"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p:txBody>
          <a:bodyPr>
            <a:normAutofit/>
          </a:bodyPr>
          <a:lstStyle/>
          <a:p>
            <a:pPr>
              <a:buNone/>
            </a:pPr>
            <a:r>
              <a:rPr lang="ru-RU" sz="1400" dirty="0" smtClean="0">
                <a:latin typeface="Times New Roman" pitchFamily="18" charset="0"/>
                <a:cs typeface="Times New Roman" pitchFamily="18" charset="0"/>
              </a:rPr>
              <a:t>        - Психологические, социальные и информационные аспекты нападений несовершеннолетних на учебные заведения</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hlinkClick r:id="rId2"/>
              </a:rPr>
              <a:t>https://psyjournals.ru/psyandlaw/2020/n2/Dozortseva_Oshevsky.shtml</a:t>
            </a:r>
            <a:r>
              <a:rPr lang="ru-RU" sz="1400" dirty="0" smtClean="0">
                <a:latin typeface="Times New Roman" pitchFamily="18" charset="0"/>
                <a:cs typeface="Times New Roman" pitchFamily="18" charset="0"/>
              </a:rPr>
              <a:t> [Психологические, социальные и информационные аспекты нападений несовершеннолетних на учебные заведения - Психология и право - 2020. Том. 10, № 2]</a:t>
            </a:r>
          </a:p>
          <a:p>
            <a:pPr>
              <a:buNone/>
            </a:pPr>
            <a:r>
              <a:rPr lang="ru-RU" sz="1400" dirty="0" smtClean="0">
                <a:latin typeface="Times New Roman" pitchFamily="18" charset="0"/>
                <a:cs typeface="Times New Roman" pitchFamily="18" charset="0"/>
              </a:rPr>
              <a:t>       - Нападения в школах: агрессивные и </a:t>
            </a:r>
            <a:r>
              <a:rPr lang="ru-RU" sz="1400" dirty="0" err="1" smtClean="0">
                <a:latin typeface="Times New Roman" pitchFamily="18" charset="0"/>
                <a:cs typeface="Times New Roman" pitchFamily="18" charset="0"/>
              </a:rPr>
              <a:t>аутоагрессивные</a:t>
            </a:r>
            <a:r>
              <a:rPr lang="ru-RU" sz="1400" dirty="0" smtClean="0">
                <a:latin typeface="Times New Roman" pitchFamily="18" charset="0"/>
                <a:cs typeface="Times New Roman" pitchFamily="18" charset="0"/>
              </a:rPr>
              <a:t> действия несовершеннолетних</a:t>
            </a:r>
          </a:p>
          <a:p>
            <a:pPr>
              <a:buNone/>
            </a:pP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Сыроквашина</a:t>
            </a:r>
            <a:r>
              <a:rPr lang="ru-RU" sz="1400" dirty="0" smtClean="0">
                <a:latin typeface="Times New Roman" pitchFamily="18" charset="0"/>
                <a:cs typeface="Times New Roman" pitchFamily="18" charset="0"/>
              </a:rPr>
              <a:t> К.В., Дозорцева Е.Г.</a:t>
            </a:r>
          </a:p>
          <a:p>
            <a:pPr>
              <a:buNone/>
            </a:pPr>
            <a:r>
              <a:rPr lang="ru-RU" sz="1400" dirty="0" smtClean="0">
                <a:latin typeface="Times New Roman" pitchFamily="18" charset="0"/>
                <a:cs typeface="Times New Roman" pitchFamily="18" charset="0"/>
              </a:rPr>
              <a:t>       - </a:t>
            </a:r>
            <a:r>
              <a:rPr lang="ru-RU" sz="1400" dirty="0" err="1" smtClean="0">
                <a:latin typeface="Times New Roman" pitchFamily="18" charset="0"/>
                <a:cs typeface="Times New Roman" pitchFamily="18" charset="0"/>
              </a:rPr>
              <a:t>Антисоциальное</a:t>
            </a:r>
            <a:r>
              <a:rPr lang="ru-RU" sz="1400" dirty="0" smtClean="0">
                <a:latin typeface="Times New Roman" pitchFamily="18" charset="0"/>
                <a:cs typeface="Times New Roman" pitchFamily="18" charset="0"/>
              </a:rPr>
              <a:t> расстройство личности у подростков и юношей: методология и диагностика</a:t>
            </a:r>
          </a:p>
          <a:p>
            <a:pPr>
              <a:buNone/>
            </a:pP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Сыроквашина</a:t>
            </a:r>
            <a:r>
              <a:rPr lang="ru-RU" sz="1400" dirty="0" smtClean="0">
                <a:latin typeface="Times New Roman" pitchFamily="18" charset="0"/>
                <a:cs typeface="Times New Roman" pitchFamily="18" charset="0"/>
              </a:rPr>
              <a:t> К.В., Дозорцева Е.Г.</a:t>
            </a:r>
          </a:p>
          <a:p>
            <a:endParaRPr lang="ru-RU" sz="1600" dirty="0">
              <a:latin typeface="Times New Roman" pitchFamily="18" charset="0"/>
              <a:cs typeface="Times New Roman" pitchFamily="18" charset="0"/>
            </a:endParaRPr>
          </a:p>
        </p:txBody>
      </p:sp>
      <p:pic>
        <p:nvPicPr>
          <p:cNvPr id="5" name="Содержимое 4" descr="wDK7jojR68I.jpg"/>
          <p:cNvPicPr>
            <a:picLocks noGrp="1" noChangeAspect="1"/>
          </p:cNvPicPr>
          <p:nvPr>
            <p:ph sz="half" idx="2"/>
          </p:nvPr>
        </p:nvPicPr>
        <p:blipFill>
          <a:blip r:embed="rId3" cstate="print"/>
          <a:stretch>
            <a:fillRect/>
          </a:stretch>
        </p:blipFill>
        <p:spPr>
          <a:xfrm>
            <a:off x="4499992" y="1628800"/>
            <a:ext cx="4392488" cy="3330441"/>
          </a:xfrm>
        </p:spPr>
      </p:pic>
      <p:sp>
        <p:nvSpPr>
          <p:cNvPr id="6" name="Rectangle 4"/>
          <p:cNvSpPr>
            <a:spLocks noGrp="1" noChangeArrowheads="1"/>
          </p:cNvSpPr>
          <p:nvPr>
            <p:ph type="title"/>
          </p:nvPr>
        </p:nvSpPr>
        <p:spPr bwMode="auto">
          <a:xfrm>
            <a:off x="0" y="0"/>
            <a:ext cx="7956376" cy="1143000"/>
          </a:xfrm>
          <a:prstGeom prst="rect">
            <a:avLst/>
          </a:prstGeom>
          <a:solidFill>
            <a:srgbClr val="31A3D4"/>
          </a:solidFill>
          <a:ln w="12600" cap="sq">
            <a:solidFill>
              <a:srgbClr val="89A4A7"/>
            </a:solidFill>
            <a:miter lim="800000"/>
            <a:headEnd/>
            <a:tailEnd/>
          </a:ln>
        </p:spPr>
        <p:txBody>
          <a:bodyPr wrap="none" anchor="ctr"/>
          <a:lstStyle/>
          <a:p>
            <a:pPr algn="l" eaLnBrk="0" hangingPunct="0">
              <a:buClr>
                <a:srgbClr val="000000"/>
              </a:buClr>
              <a:buSzPct val="100000"/>
            </a:pPr>
            <a:r>
              <a:rPr lang="ru-RU" altLang="ru-RU" sz="2400" b="1" dirty="0" smtClean="0">
                <a:solidFill>
                  <a:schemeClr val="bg1"/>
                </a:solidFill>
                <a:latin typeface="Times New Roman" pitchFamily="18" charset="0"/>
              </a:rPr>
              <a:t>Статьи по теме</a:t>
            </a:r>
            <a:endParaRPr lang="ru-RU" altLang="ru-RU" sz="2400" b="1" dirty="0">
              <a:solidFill>
                <a:schemeClr val="bg1"/>
              </a:solidFill>
              <a:latin typeface="Times New Roman" pitchFamily="18" charset="0"/>
            </a:endParaRPr>
          </a:p>
        </p:txBody>
      </p:sp>
      <p:pic>
        <p:nvPicPr>
          <p:cNvPr id="7" name="Рисунок 8"/>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36117508_f7336f8085ccb824782f10f87c5390bf_800.jpg"/>
          <p:cNvPicPr>
            <a:picLocks noGrp="1" noChangeAspect="1"/>
          </p:cNvPicPr>
          <p:nvPr>
            <p:ph sz="half" idx="1"/>
          </p:nvPr>
        </p:nvPicPr>
        <p:blipFill>
          <a:blip r:embed="rId2" cstate="print"/>
          <a:stretch>
            <a:fillRect/>
          </a:stretch>
        </p:blipFill>
        <p:spPr>
          <a:xfrm>
            <a:off x="179512" y="2348880"/>
            <a:ext cx="4038600" cy="2958275"/>
          </a:xfrm>
        </p:spPr>
      </p:pic>
      <p:pic>
        <p:nvPicPr>
          <p:cNvPr id="8" name="Содержимое 7" descr="zavantazhennya-scaled.jpg"/>
          <p:cNvPicPr>
            <a:picLocks noGrp="1" noChangeAspect="1"/>
          </p:cNvPicPr>
          <p:nvPr>
            <p:ph sz="half" idx="2"/>
          </p:nvPr>
        </p:nvPicPr>
        <p:blipFill>
          <a:blip r:embed="rId3" cstate="print"/>
          <a:stretch>
            <a:fillRect/>
          </a:stretch>
        </p:blipFill>
        <p:spPr>
          <a:xfrm>
            <a:off x="4387038" y="2348880"/>
            <a:ext cx="4631102" cy="2952328"/>
          </a:xfrm>
        </p:spPr>
      </p:pic>
      <p:pic>
        <p:nvPicPr>
          <p:cNvPr id="5" name="Рисунок 4"/>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
        <p:nvSpPr>
          <p:cNvPr id="6"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2 мифа – месть жертвы и свихнувшийся компьютерный игрок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За что, зачем и почему?</a:t>
            </a:r>
          </a:p>
        </p:txBody>
      </p:sp>
      <p:sp>
        <p:nvSpPr>
          <p:cNvPr id="10" name="Текст 9"/>
          <p:cNvSpPr>
            <a:spLocks noGrp="1"/>
          </p:cNvSpPr>
          <p:nvPr>
            <p:ph type="body" sz="half" idx="1"/>
          </p:nvPr>
        </p:nvSpPr>
        <p:spPr>
          <a:xfrm>
            <a:off x="457200" y="1268760"/>
            <a:ext cx="4038600" cy="4857403"/>
          </a:xfrm>
        </p:spPr>
        <p:txBody>
          <a:bodyPr>
            <a:normAutofit/>
          </a:bodyPr>
          <a:lstStyle/>
          <a:p>
            <a:pPr>
              <a:buNone/>
            </a:pPr>
            <a:r>
              <a:rPr lang="ru-RU" sz="1800" b="1" dirty="0" smtClean="0">
                <a:latin typeface="Times New Roman" pitchFamily="18" charset="0"/>
                <a:cs typeface="Times New Roman" pitchFamily="18" charset="0"/>
              </a:rPr>
              <a:t>Поводы</a:t>
            </a:r>
          </a:p>
          <a:p>
            <a:pPr>
              <a:buNone/>
            </a:pPr>
            <a:r>
              <a:rPr lang="ru-RU" sz="1800" dirty="0" smtClean="0">
                <a:latin typeface="Times New Roman" pitchFamily="18" charset="0"/>
                <a:cs typeface="Times New Roman" pitchFamily="18" charset="0"/>
              </a:rPr>
              <a:t>-внешность</a:t>
            </a:r>
          </a:p>
          <a:p>
            <a:pPr>
              <a:buNone/>
            </a:pPr>
            <a:r>
              <a:rPr lang="ru-RU" sz="1800" dirty="0" smtClean="0">
                <a:latin typeface="Times New Roman" pitchFamily="18" charset="0"/>
                <a:cs typeface="Times New Roman" pitchFamily="18" charset="0"/>
              </a:rPr>
              <a:t>-особенности характера</a:t>
            </a:r>
          </a:p>
          <a:p>
            <a:pPr>
              <a:buNone/>
            </a:pPr>
            <a:r>
              <a:rPr lang="ru-RU" sz="1800" dirty="0" smtClean="0">
                <a:latin typeface="Times New Roman" pitchFamily="18" charset="0"/>
                <a:cs typeface="Times New Roman" pitchFamily="18" charset="0"/>
              </a:rPr>
              <a:t>-хобби и увлечения</a:t>
            </a:r>
          </a:p>
          <a:p>
            <a:pPr>
              <a:buNone/>
            </a:pPr>
            <a:r>
              <a:rPr lang="ru-RU" sz="1800" dirty="0" smtClean="0">
                <a:latin typeface="Times New Roman" pitchFamily="18" charset="0"/>
                <a:cs typeface="Times New Roman" pitchFamily="18" charset="0"/>
              </a:rPr>
              <a:t>- национальная принадлежность</a:t>
            </a:r>
          </a:p>
          <a:p>
            <a:pPr>
              <a:buNone/>
            </a:pPr>
            <a:r>
              <a:rPr lang="ru-RU" sz="1800" dirty="0" smtClean="0">
                <a:latin typeface="Times New Roman" pitchFamily="18" charset="0"/>
                <a:cs typeface="Times New Roman" pitchFamily="18" charset="0"/>
              </a:rPr>
              <a:t>-сексуальная ориентация</a:t>
            </a:r>
          </a:p>
          <a:p>
            <a:pPr>
              <a:buNone/>
            </a:pPr>
            <a:r>
              <a:rPr lang="ru-RU" sz="1800" dirty="0" smtClean="0">
                <a:latin typeface="Times New Roman" pitchFamily="18" charset="0"/>
                <a:cs typeface="Times New Roman" pitchFamily="18" charset="0"/>
              </a:rPr>
              <a:t>-особенности здоровья и развития</a:t>
            </a:r>
          </a:p>
          <a:p>
            <a:pPr>
              <a:buNone/>
            </a:pPr>
            <a:r>
              <a:rPr lang="ru-RU" sz="1800" dirty="0" smtClean="0">
                <a:latin typeface="Times New Roman" pitchFamily="18" charset="0"/>
                <a:cs typeface="Times New Roman" pitchFamily="18" charset="0"/>
              </a:rPr>
              <a:t>-принадлежность к субкультуре</a:t>
            </a:r>
          </a:p>
          <a:p>
            <a:pPr>
              <a:buNone/>
            </a:pPr>
            <a:r>
              <a:rPr lang="ru-RU" sz="1800" dirty="0" smtClean="0">
                <a:latin typeface="Times New Roman" pitchFamily="18" charset="0"/>
                <a:cs typeface="Times New Roman" pitchFamily="18" charset="0"/>
              </a:rPr>
              <a:t>-достижения. успеваемость</a:t>
            </a:r>
          </a:p>
          <a:p>
            <a:pPr>
              <a:buNone/>
            </a:pPr>
            <a:r>
              <a:rPr lang="ru-RU" sz="1800" dirty="0" smtClean="0">
                <a:latin typeface="Times New Roman" pitchFamily="18" charset="0"/>
                <a:cs typeface="Times New Roman" pitchFamily="18" charset="0"/>
              </a:rPr>
              <a:t>-религиозные верования</a:t>
            </a:r>
          </a:p>
          <a:p>
            <a:pPr>
              <a:buNone/>
            </a:pPr>
            <a:r>
              <a:rPr lang="ru-RU" sz="1800" dirty="0" smtClean="0">
                <a:latin typeface="Times New Roman" pitchFamily="18" charset="0"/>
                <a:cs typeface="Times New Roman" pitchFamily="18" charset="0"/>
              </a:rPr>
              <a:t>-уровень дохода </a:t>
            </a:r>
          </a:p>
          <a:p>
            <a:pPr>
              <a:buNone/>
            </a:pPr>
            <a:r>
              <a:rPr lang="ru-RU" sz="1800" dirty="0" smtClean="0">
                <a:latin typeface="Times New Roman" pitchFamily="18" charset="0"/>
                <a:cs typeface="Times New Roman" pitchFamily="18" charset="0"/>
              </a:rPr>
              <a:t>-культурные и политические взгляды</a:t>
            </a:r>
          </a:p>
          <a:p>
            <a:pPr>
              <a:buNone/>
            </a:pPr>
            <a:r>
              <a:rPr lang="ru-RU" sz="1800" dirty="0" smtClean="0">
                <a:latin typeface="Times New Roman" pitchFamily="18" charset="0"/>
                <a:cs typeface="Times New Roman" pitchFamily="18" charset="0"/>
              </a:rPr>
              <a:t>-члены семьи </a:t>
            </a:r>
          </a:p>
          <a:p>
            <a:pPr>
              <a:buNone/>
            </a:pPr>
            <a:endParaRPr lang="ru-RU" sz="1600" dirty="0" smtClean="0">
              <a:latin typeface="Times New Roman" pitchFamily="18" charset="0"/>
              <a:cs typeface="Times New Roman" pitchFamily="18" charset="0"/>
            </a:endParaRPr>
          </a:p>
          <a:p>
            <a:pPr>
              <a:buNone/>
            </a:pPr>
            <a:endParaRPr lang="ru-RU" sz="1600" dirty="0" smtClean="0">
              <a:latin typeface="Times New Roman" pitchFamily="18" charset="0"/>
              <a:cs typeface="Times New Roman" pitchFamily="18" charset="0"/>
            </a:endParaRPr>
          </a:p>
          <a:p>
            <a:pPr>
              <a:buNone/>
            </a:pPr>
            <a:endParaRPr lang="ru-RU" dirty="0"/>
          </a:p>
        </p:txBody>
      </p:sp>
      <p:sp>
        <p:nvSpPr>
          <p:cNvPr id="3" name="Содержимое 2"/>
          <p:cNvSpPr>
            <a:spLocks noGrp="1"/>
          </p:cNvSpPr>
          <p:nvPr>
            <p:ph sz="quarter" idx="2"/>
          </p:nvPr>
        </p:nvSpPr>
        <p:spPr>
          <a:xfrm>
            <a:off x="4648200" y="1268760"/>
            <a:ext cx="4038600" cy="3888432"/>
          </a:xfrm>
        </p:spPr>
        <p:txBody>
          <a:bodyPr>
            <a:noAutofit/>
          </a:bodyPr>
          <a:lstStyle/>
          <a:p>
            <a:pPr>
              <a:buNone/>
            </a:pPr>
            <a:r>
              <a:rPr lang="ru-RU" sz="1800" b="1" dirty="0" smtClean="0">
                <a:latin typeface="Times New Roman" pitchFamily="18" charset="0"/>
                <a:cs typeface="Times New Roman" pitchFamily="18" charset="0"/>
              </a:rPr>
              <a:t>Мотивы</a:t>
            </a:r>
          </a:p>
          <a:p>
            <a:pPr>
              <a:buNone/>
            </a:pPr>
            <a:r>
              <a:rPr lang="ru-RU" sz="1800" dirty="0" smtClean="0">
                <a:latin typeface="Times New Roman" pitchFamily="18" charset="0"/>
                <a:cs typeface="Times New Roman" pitchFamily="18" charset="0"/>
              </a:rPr>
              <a:t>- развлечение </a:t>
            </a:r>
          </a:p>
          <a:p>
            <a:pPr>
              <a:buNone/>
            </a:pPr>
            <a:r>
              <a:rPr lang="ru-RU" sz="1800" dirty="0" smtClean="0">
                <a:latin typeface="Times New Roman" pitchFamily="18" charset="0"/>
                <a:cs typeface="Times New Roman" pitchFamily="18" charset="0"/>
              </a:rPr>
              <a:t>-показать свою силу и превосходство</a:t>
            </a:r>
          </a:p>
          <a:p>
            <a:pPr>
              <a:buNone/>
            </a:pPr>
            <a:r>
              <a:rPr lang="ru-RU" sz="1800" dirty="0" smtClean="0">
                <a:latin typeface="Times New Roman" pitchFamily="18" charset="0"/>
                <a:cs typeface="Times New Roman" pitchFamily="18" charset="0"/>
              </a:rPr>
              <a:t>-причинить вред другому</a:t>
            </a:r>
          </a:p>
          <a:p>
            <a:pPr>
              <a:buNone/>
            </a:pPr>
            <a:r>
              <a:rPr lang="ru-RU" sz="1800" dirty="0" smtClean="0">
                <a:latin typeface="Times New Roman" pitchFamily="18" charset="0"/>
                <a:cs typeface="Times New Roman" pitchFamily="18" charset="0"/>
              </a:rPr>
              <a:t>-выплеснуть накопившийся негатив</a:t>
            </a:r>
          </a:p>
          <a:p>
            <a:pPr>
              <a:buNone/>
            </a:pPr>
            <a:r>
              <a:rPr lang="ru-RU" sz="1800" dirty="0" smtClean="0">
                <a:latin typeface="Times New Roman" pitchFamily="18" charset="0"/>
                <a:cs typeface="Times New Roman" pitchFamily="18" charset="0"/>
              </a:rPr>
              <a:t>-поддержать свою репутацию</a:t>
            </a:r>
          </a:p>
          <a:p>
            <a:pPr>
              <a:buNone/>
            </a:pPr>
            <a:r>
              <a:rPr lang="ru-RU" sz="1800" dirty="0" smtClean="0">
                <a:latin typeface="Times New Roman" pitchFamily="18" charset="0"/>
                <a:cs typeface="Times New Roman" pitchFamily="18" charset="0"/>
              </a:rPr>
              <a:t>-за компанию</a:t>
            </a:r>
          </a:p>
          <a:p>
            <a:pPr>
              <a:buNone/>
            </a:pPr>
            <a:r>
              <a:rPr lang="ru-RU" sz="1800" dirty="0" smtClean="0">
                <a:latin typeface="Times New Roman" pitchFamily="18" charset="0"/>
                <a:cs typeface="Times New Roman" pitchFamily="18" charset="0"/>
              </a:rPr>
              <a:t>-добиться целей</a:t>
            </a:r>
          </a:p>
          <a:p>
            <a:pPr>
              <a:buNone/>
            </a:pPr>
            <a:r>
              <a:rPr lang="ru-RU" sz="1800" dirty="0" smtClean="0">
                <a:latin typeface="Times New Roman" pitchFamily="18" charset="0"/>
                <a:cs typeface="Times New Roman" pitchFamily="18" charset="0"/>
              </a:rPr>
              <a:t>-отомстить (26 %)</a:t>
            </a:r>
          </a:p>
          <a:p>
            <a:pPr>
              <a:buNone/>
            </a:pPr>
            <a:r>
              <a:rPr lang="ru-RU" sz="1800" dirty="0" smtClean="0">
                <a:latin typeface="Times New Roman" pitchFamily="18" charset="0"/>
                <a:cs typeface="Times New Roman" pitchFamily="18" charset="0"/>
              </a:rPr>
              <a:t>-выразить свое мнение</a:t>
            </a:r>
          </a:p>
          <a:p>
            <a:pPr>
              <a:buNone/>
            </a:pPr>
            <a:r>
              <a:rPr lang="ru-RU" sz="1800" dirty="0" smtClean="0">
                <a:latin typeface="Times New Roman" pitchFamily="18" charset="0"/>
                <a:cs typeface="Times New Roman" pitchFamily="18" charset="0"/>
              </a:rPr>
              <a:t>-поэкспериментировать </a:t>
            </a:r>
          </a:p>
          <a:p>
            <a:pPr>
              <a:buFontTx/>
              <a:buChar char="-"/>
            </a:pPr>
            <a:endParaRPr lang="ru-RU" sz="1800" dirty="0" smtClean="0">
              <a:latin typeface="Times New Roman" pitchFamily="18" charset="0"/>
              <a:cs typeface="Times New Roman" pitchFamily="18" charset="0"/>
            </a:endParaRPr>
          </a:p>
          <a:p>
            <a:pPr>
              <a:buNone/>
            </a:pPr>
            <a:r>
              <a:rPr lang="ru-RU" sz="1800" dirty="0" smtClean="0">
                <a:latin typeface="Times New Roman" pitchFamily="18" charset="0"/>
                <a:cs typeface="Times New Roman" pitchFamily="18" charset="0"/>
              </a:rPr>
              <a:t> </a:t>
            </a:r>
            <a:endParaRPr lang="ru-RU" sz="1800" dirty="0">
              <a:latin typeface="Times New Roman" pitchFamily="18" charset="0"/>
              <a:cs typeface="Times New Roman" pitchFamily="18" charset="0"/>
            </a:endParaRPr>
          </a:p>
        </p:txBody>
      </p:sp>
      <p:sp>
        <p:nvSpPr>
          <p:cNvPr id="7" name="Содержимое 6"/>
          <p:cNvSpPr>
            <a:spLocks noGrp="1"/>
          </p:cNvSpPr>
          <p:nvPr>
            <p:ph sz="quarter" idx="3"/>
          </p:nvPr>
        </p:nvSpPr>
        <p:spPr>
          <a:xfrm>
            <a:off x="4648200" y="5229200"/>
            <a:ext cx="4038600" cy="1368152"/>
          </a:xfrm>
        </p:spPr>
        <p:txBody>
          <a:bodyPr>
            <a:normAutofit/>
          </a:bodyPr>
          <a:lstStyle/>
          <a:p>
            <a:pPr>
              <a:buNone/>
            </a:pPr>
            <a:r>
              <a:rPr lang="ru-RU" sz="1800" b="1" dirty="0" smtClean="0">
                <a:latin typeface="Times New Roman" pitchFamily="18" charset="0"/>
                <a:cs typeface="Times New Roman" pitchFamily="18" charset="0"/>
              </a:rPr>
              <a:t>Привлекательность (профилактика)</a:t>
            </a:r>
          </a:p>
          <a:p>
            <a:pPr>
              <a:buNone/>
            </a:pPr>
            <a:r>
              <a:rPr lang="ru-RU" sz="1800" dirty="0" smtClean="0">
                <a:latin typeface="Times New Roman" pitchFamily="18" charset="0"/>
                <a:cs typeface="Times New Roman" pitchFamily="18" charset="0"/>
              </a:rPr>
              <a:t>-безнаказанность 46%</a:t>
            </a:r>
          </a:p>
          <a:p>
            <a:pPr>
              <a:buNone/>
            </a:pPr>
            <a:r>
              <a:rPr lang="ru-RU" sz="1800" dirty="0" smtClean="0">
                <a:latin typeface="Times New Roman" pitchFamily="18" charset="0"/>
                <a:cs typeface="Times New Roman" pitchFamily="18" charset="0"/>
              </a:rPr>
              <a:t>-анонимность 33%</a:t>
            </a:r>
          </a:p>
          <a:p>
            <a:pPr>
              <a:buNone/>
            </a:pPr>
            <a:r>
              <a:rPr lang="ru-RU" sz="1800" dirty="0" smtClean="0">
                <a:latin typeface="Times New Roman" pitchFamily="18" charset="0"/>
                <a:cs typeface="Times New Roman" pitchFamily="18" charset="0"/>
              </a:rPr>
              <a:t>-простота и скорость 39% </a:t>
            </a:r>
          </a:p>
          <a:p>
            <a:pPr>
              <a:buNone/>
            </a:pPr>
            <a:endParaRPr lang="ru-RU" sz="1800" dirty="0">
              <a:latin typeface="Times New Roman" pitchFamily="18" charset="0"/>
              <a:cs typeface="Times New Roman" pitchFamily="18" charset="0"/>
            </a:endParaRPr>
          </a:p>
        </p:txBody>
      </p:sp>
      <p:pic>
        <p:nvPicPr>
          <p:cNvPr id="6" name="Рисунок 5"/>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
        <p:nvSpPr>
          <p:cNvPr id="6"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2 мифа - амок и половой состав</a:t>
            </a:r>
          </a:p>
        </p:txBody>
      </p:sp>
      <p:pic>
        <p:nvPicPr>
          <p:cNvPr id="11" name="Содержимое 10" descr="m1000x1000.jpg"/>
          <p:cNvPicPr>
            <a:picLocks noGrp="1" noChangeAspect="1"/>
          </p:cNvPicPr>
          <p:nvPr>
            <p:ph sz="half" idx="1"/>
          </p:nvPr>
        </p:nvPicPr>
        <p:blipFill>
          <a:blip r:embed="rId3" cstate="print"/>
          <a:stretch>
            <a:fillRect/>
          </a:stretch>
        </p:blipFill>
        <p:spPr>
          <a:xfrm>
            <a:off x="457200" y="1843881"/>
            <a:ext cx="4038600" cy="4038600"/>
          </a:xfrm>
        </p:spPr>
      </p:pic>
      <p:pic>
        <p:nvPicPr>
          <p:cNvPr id="12" name="Содержимое 11" descr="_amelina_-_benefis_nenavisti_-_2019_0.png"/>
          <p:cNvPicPr>
            <a:picLocks noGrp="1" noChangeAspect="1"/>
          </p:cNvPicPr>
          <p:nvPr>
            <p:ph sz="half" idx="2"/>
          </p:nvPr>
        </p:nvPicPr>
        <p:blipFill>
          <a:blip r:embed="rId4" cstate="print"/>
          <a:stretch>
            <a:fillRect/>
          </a:stretch>
        </p:blipFill>
        <p:spPr>
          <a:xfrm>
            <a:off x="4644008" y="2420888"/>
            <a:ext cx="4212596" cy="2952328"/>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179512" y="1600200"/>
            <a:ext cx="4104456" cy="4525963"/>
          </a:xfrm>
        </p:spPr>
        <p:txBody>
          <a:bodyPr>
            <a:normAutofit/>
          </a:bodyPr>
          <a:lstStyle/>
          <a:p>
            <a:pPr>
              <a:buNone/>
            </a:pPr>
            <a:r>
              <a:rPr lang="ru-RU" sz="2000" b="1" dirty="0" smtClean="0">
                <a:latin typeface="Times New Roman" pitchFamily="18" charset="0"/>
                <a:cs typeface="Times New Roman" pitchFamily="18" charset="0"/>
              </a:rPr>
              <a:t>Невротический</a:t>
            </a:r>
          </a:p>
          <a:p>
            <a:pPr>
              <a:buNone/>
            </a:pPr>
            <a:r>
              <a:rPr lang="ru-RU" sz="2000" dirty="0" smtClean="0">
                <a:latin typeface="Times New Roman" pitchFamily="18" charset="0"/>
                <a:cs typeface="Times New Roman" pitchFamily="18" charset="0"/>
              </a:rPr>
              <a:t>(</a:t>
            </a:r>
            <a:r>
              <a:rPr lang="ru-RU" sz="2000" dirty="0" err="1" smtClean="0">
                <a:latin typeface="Times New Roman" pitchFamily="18" charset="0"/>
                <a:cs typeface="Times New Roman" pitchFamily="18" charset="0"/>
              </a:rPr>
              <a:t>внутриличностный</a:t>
            </a:r>
            <a:r>
              <a:rPr lang="ru-RU" sz="2000" dirty="0" smtClean="0">
                <a:latin typeface="Times New Roman" pitchFamily="18" charset="0"/>
                <a:cs typeface="Times New Roman" pitchFamily="18" charset="0"/>
              </a:rPr>
              <a:t> конфликт)</a:t>
            </a:r>
          </a:p>
          <a:p>
            <a:pPr>
              <a:buNone/>
            </a:pPr>
            <a:r>
              <a:rPr lang="ru-RU" sz="2000" b="1" dirty="0" smtClean="0">
                <a:latin typeface="Times New Roman" pitchFamily="18" charset="0"/>
                <a:cs typeface="Times New Roman" pitchFamily="18" charset="0"/>
              </a:rPr>
              <a:t>Личностный</a:t>
            </a:r>
            <a:r>
              <a:rPr lang="ru-RU" sz="2000" dirty="0" smtClean="0">
                <a:latin typeface="Times New Roman" pitchFamily="18" charset="0"/>
                <a:cs typeface="Times New Roman" pitchFamily="18" charset="0"/>
              </a:rPr>
              <a:t> (конфликт</a:t>
            </a:r>
          </a:p>
          <a:p>
            <a:pPr>
              <a:buNone/>
            </a:pPr>
            <a:r>
              <a:rPr lang="ru-RU" sz="2000" dirty="0" err="1" smtClean="0">
                <a:latin typeface="Times New Roman" pitchFamily="18" charset="0"/>
                <a:cs typeface="Times New Roman" pitchFamily="18" charset="0"/>
              </a:rPr>
              <a:t>дезадаптативной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дефицитарной</a:t>
            </a:r>
            <a:r>
              <a:rPr lang="ru-RU" sz="2000" dirty="0" smtClean="0">
                <a:latin typeface="Times New Roman" pitchFamily="18" charset="0"/>
                <a:cs typeface="Times New Roman" pitchFamily="18" charset="0"/>
              </a:rPr>
              <a:t>)</a:t>
            </a:r>
          </a:p>
          <a:p>
            <a:pPr>
              <a:buNone/>
            </a:pPr>
            <a:r>
              <a:rPr lang="ru-RU" sz="2000" dirty="0" smtClean="0">
                <a:latin typeface="Times New Roman" pitchFamily="18" charset="0"/>
                <a:cs typeface="Times New Roman" pitchFamily="18" charset="0"/>
              </a:rPr>
              <a:t>ригидной личности с социальными</a:t>
            </a:r>
          </a:p>
          <a:p>
            <a:pPr>
              <a:buNone/>
            </a:pPr>
            <a:r>
              <a:rPr lang="ru-RU" sz="2000" dirty="0" smtClean="0">
                <a:latin typeface="Times New Roman" pitchFamily="18" charset="0"/>
                <a:cs typeface="Times New Roman" pitchFamily="18" charset="0"/>
              </a:rPr>
              <a:t>нормами)</a:t>
            </a:r>
          </a:p>
          <a:p>
            <a:pPr>
              <a:buNone/>
            </a:pPr>
            <a:r>
              <a:rPr lang="ru-RU" sz="2000" b="1" dirty="0" err="1" smtClean="0">
                <a:latin typeface="Times New Roman" pitchFamily="18" charset="0"/>
                <a:cs typeface="Times New Roman" pitchFamily="18" charset="0"/>
              </a:rPr>
              <a:t>Психотический</a:t>
            </a:r>
            <a:r>
              <a:rPr lang="ru-RU" sz="2000" dirty="0" smtClean="0">
                <a:latin typeface="Times New Roman" pitchFamily="18" charset="0"/>
                <a:cs typeface="Times New Roman" pitchFamily="18" charset="0"/>
              </a:rPr>
              <a:t> (эндогенное</a:t>
            </a:r>
          </a:p>
          <a:p>
            <a:pPr>
              <a:buNone/>
            </a:pPr>
            <a:r>
              <a:rPr lang="ru-RU" sz="2000" dirty="0" smtClean="0">
                <a:latin typeface="Times New Roman" pitchFamily="18" charset="0"/>
                <a:cs typeface="Times New Roman" pitchFamily="18" charset="0"/>
              </a:rPr>
              <a:t>искажение мышления, грубые</a:t>
            </a:r>
          </a:p>
          <a:p>
            <a:pPr>
              <a:buNone/>
            </a:pPr>
            <a:r>
              <a:rPr lang="ru-RU" sz="2000" dirty="0" smtClean="0">
                <a:latin typeface="Times New Roman" pitchFamily="18" charset="0"/>
                <a:cs typeface="Times New Roman" pitchFamily="18" charset="0"/>
              </a:rPr>
              <a:t>нарушения эмоций)</a:t>
            </a:r>
          </a:p>
          <a:p>
            <a:pPr>
              <a:buNone/>
            </a:pPr>
            <a:endParaRPr lang="ru-RU" sz="2000" dirty="0" smtClean="0">
              <a:latin typeface="Times New Roman" pitchFamily="18" charset="0"/>
              <a:cs typeface="Times New Roman" pitchFamily="18" charset="0"/>
            </a:endParaRPr>
          </a:p>
          <a:p>
            <a:pPr>
              <a:buNone/>
            </a:pPr>
            <a:r>
              <a:rPr lang="en-US" altLang="ru-RU" sz="2000" b="1" dirty="0" smtClean="0">
                <a:latin typeface="Times New Roman" pitchFamily="18" charset="0"/>
              </a:rPr>
              <a:t>https://youtu.be/MREdTZBFDCk</a:t>
            </a:r>
            <a:r>
              <a:rPr lang="ru-RU" altLang="ru-RU" sz="2000" b="1" dirty="0" smtClean="0">
                <a:solidFill>
                  <a:schemeClr val="bg1"/>
                </a:solidFill>
                <a:latin typeface="Times New Roman" pitchFamily="18" charset="0"/>
              </a:rPr>
              <a:t>)</a:t>
            </a:r>
            <a:endParaRPr lang="ru-RU" sz="2000" dirty="0">
              <a:latin typeface="Times New Roman" pitchFamily="18" charset="0"/>
              <a:cs typeface="Times New Roman" pitchFamily="18" charset="0"/>
            </a:endParaRPr>
          </a:p>
        </p:txBody>
      </p:sp>
      <p:pic>
        <p:nvPicPr>
          <p:cNvPr id="7" name="Содержимое 6" descr="20210805_150812.jpg"/>
          <p:cNvPicPr>
            <a:picLocks noGrp="1" noChangeAspect="1"/>
          </p:cNvPicPr>
          <p:nvPr>
            <p:ph sz="half" idx="2"/>
          </p:nvPr>
        </p:nvPicPr>
        <p:blipFill>
          <a:blip r:embed="rId2" cstate="print"/>
          <a:stretch>
            <a:fillRect/>
          </a:stretch>
        </p:blipFill>
        <p:spPr>
          <a:xfrm>
            <a:off x="4283968" y="1844824"/>
            <a:ext cx="4680520" cy="3507496"/>
          </a:xfrm>
        </p:spPr>
      </p:pic>
      <p:sp>
        <p:nvSpPr>
          <p:cNvPr id="5" name="Rectangle 4"/>
          <p:cNvSpPr>
            <a:spLocks noGrp="1" noChangeArrowheads="1"/>
          </p:cNvSpPr>
          <p:nvPr>
            <p:ph type="title"/>
          </p:nvPr>
        </p:nvSpPr>
        <p:spPr bwMode="auto">
          <a:xfrm>
            <a:off x="0" y="0"/>
            <a:ext cx="7956376" cy="1052736"/>
          </a:xfrm>
          <a:prstGeom prst="rect">
            <a:avLst/>
          </a:prstGeom>
          <a:solidFill>
            <a:srgbClr val="31A3D4"/>
          </a:solidFill>
          <a:ln w="12600" cap="sq">
            <a:solidFill>
              <a:srgbClr val="89A4A7"/>
            </a:solidFill>
            <a:miter lim="800000"/>
            <a:headEnd/>
            <a:tailEnd/>
          </a:ln>
        </p:spPr>
        <p:txBody>
          <a:bodyPr wrap="none" anchor="ctr"/>
          <a:lstStyle/>
          <a:p>
            <a:pPr algn="l" eaLnBrk="0" hangingPunct="0">
              <a:buClr>
                <a:srgbClr val="000000"/>
              </a:buClr>
              <a:buSzPct val="100000"/>
            </a:pPr>
            <a:r>
              <a:rPr lang="ru-RU" altLang="ru-RU" sz="2400" b="1" dirty="0" smtClean="0">
                <a:solidFill>
                  <a:schemeClr val="bg1"/>
                </a:solidFill>
                <a:latin typeface="Times New Roman" pitchFamily="18" charset="0"/>
              </a:rPr>
              <a:t>Важен регистр </a:t>
            </a:r>
            <a:endParaRPr lang="ru-RU" altLang="ru-RU" sz="2400" b="1" dirty="0">
              <a:solidFill>
                <a:schemeClr val="bg1"/>
              </a:solidFill>
              <a:latin typeface="Times New Roman" pitchFamily="18" charset="0"/>
            </a:endParaRPr>
          </a:p>
        </p:txBody>
      </p:sp>
      <p:pic>
        <p:nvPicPr>
          <p:cNvPr id="6" name="Рисунок 8"/>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b="1" dirty="0" smtClean="0"/>
              <a:t/>
            </a:r>
            <a:br>
              <a:rPr lang="ru-RU" b="1" dirty="0" smtClean="0"/>
            </a:br>
            <a:r>
              <a:rPr lang="ru-RU" b="1" dirty="0" smtClean="0"/>
              <a:t> </a:t>
            </a:r>
            <a:r>
              <a:rPr lang="ru-RU" sz="2000" b="1" dirty="0" smtClean="0">
                <a:latin typeface="Times New Roman" pitchFamily="18" charset="0"/>
                <a:cs typeface="Times New Roman" pitchFamily="18" charset="0"/>
              </a:rPr>
              <a:t>Указ Президента РФ от 02.07.2021 N 400 "О Стратегии национальной безопасности Российской Федерации" </a:t>
            </a:r>
            <a:r>
              <a:rPr lang="ru-RU" dirty="0" smtClean="0"/>
              <a:t/>
            </a:r>
            <a:br>
              <a:rPr lang="ru-RU" dirty="0" smtClean="0"/>
            </a:br>
            <a:endParaRPr lang="ru-RU" dirty="0"/>
          </a:p>
        </p:txBody>
      </p:sp>
      <p:sp>
        <p:nvSpPr>
          <p:cNvPr id="5" name="Содержимое 4"/>
          <p:cNvSpPr>
            <a:spLocks noGrp="1"/>
          </p:cNvSpPr>
          <p:nvPr>
            <p:ph idx="1"/>
          </p:nvPr>
        </p:nvSpPr>
        <p:spPr/>
        <p:txBody>
          <a:bodyPr>
            <a:normAutofit fontScale="85000" lnSpcReduction="20000"/>
          </a:bodyPr>
          <a:lstStyle/>
          <a:p>
            <a:r>
              <a:rPr lang="ru-RU" dirty="0" smtClean="0">
                <a:hlinkClick r:id="rId2"/>
              </a:rPr>
              <a:t>IV. Обеспечение национальной безопасности</a:t>
            </a:r>
            <a:endParaRPr lang="ru-RU" dirty="0" smtClean="0"/>
          </a:p>
          <a:p>
            <a:pPr lvl="1"/>
            <a:r>
              <a:rPr lang="ru-RU" dirty="0" smtClean="0">
                <a:hlinkClick r:id="rId3"/>
              </a:rPr>
              <a:t>Сбережение народа России и развитие человеческого потенциала</a:t>
            </a:r>
            <a:endParaRPr lang="ru-RU" dirty="0" smtClean="0"/>
          </a:p>
          <a:p>
            <a:pPr lvl="1"/>
            <a:r>
              <a:rPr lang="ru-RU" dirty="0" smtClean="0">
                <a:hlinkClick r:id="rId4"/>
              </a:rPr>
              <a:t>Оборона страны</a:t>
            </a:r>
            <a:endParaRPr lang="ru-RU" dirty="0" smtClean="0"/>
          </a:p>
          <a:p>
            <a:pPr lvl="1"/>
            <a:r>
              <a:rPr lang="ru-RU" dirty="0" smtClean="0">
                <a:hlinkClick r:id="rId5"/>
              </a:rPr>
              <a:t>Государственная и общественная безопасность</a:t>
            </a:r>
            <a:endParaRPr lang="ru-RU" dirty="0" smtClean="0"/>
          </a:p>
          <a:p>
            <a:pPr lvl="1"/>
            <a:r>
              <a:rPr lang="ru-RU" dirty="0" smtClean="0">
                <a:hlinkClick r:id="rId6"/>
              </a:rPr>
              <a:t>Информационная безопасность</a:t>
            </a:r>
            <a:endParaRPr lang="ru-RU" dirty="0" smtClean="0"/>
          </a:p>
          <a:p>
            <a:pPr lvl="1"/>
            <a:r>
              <a:rPr lang="ru-RU" dirty="0" smtClean="0">
                <a:hlinkClick r:id="rId7"/>
              </a:rPr>
              <a:t>Экономическая безопасность</a:t>
            </a:r>
            <a:endParaRPr lang="ru-RU" dirty="0" smtClean="0"/>
          </a:p>
          <a:p>
            <a:pPr lvl="1"/>
            <a:r>
              <a:rPr lang="ru-RU" dirty="0" smtClean="0">
                <a:hlinkClick r:id="rId8"/>
              </a:rPr>
              <a:t>Научно-технологическое развитие</a:t>
            </a:r>
            <a:endParaRPr lang="ru-RU" dirty="0" smtClean="0"/>
          </a:p>
          <a:p>
            <a:pPr lvl="1"/>
            <a:r>
              <a:rPr lang="ru-RU" dirty="0" smtClean="0">
                <a:hlinkClick r:id="rId9"/>
              </a:rPr>
              <a:t>Экологическая безопасность и рациональное природопользование</a:t>
            </a:r>
            <a:endParaRPr lang="ru-RU" dirty="0" smtClean="0"/>
          </a:p>
          <a:p>
            <a:pPr lvl="1"/>
            <a:r>
              <a:rPr lang="ru-RU" dirty="0" smtClean="0">
                <a:hlinkClick r:id="rId10"/>
              </a:rPr>
              <a:t>Защита традиционных Российских духовно-нравственных ценностей, культуры и исторической памяти</a:t>
            </a:r>
            <a:endParaRPr lang="ru-RU" dirty="0" smtClean="0"/>
          </a:p>
          <a:p>
            <a:endParaRPr lang="ru-R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slide-35.jpg"/>
          <p:cNvPicPr>
            <a:picLocks noGrp="1" noChangeAspect="1"/>
          </p:cNvPicPr>
          <p:nvPr>
            <p:ph idx="1"/>
          </p:nvPr>
        </p:nvPicPr>
        <p:blipFill>
          <a:blip r:embed="rId2" cstate="print"/>
          <a:stretch>
            <a:fillRect/>
          </a:stretch>
        </p:blipFill>
        <p:spPr>
          <a:xfrm>
            <a:off x="827584" y="1196752"/>
            <a:ext cx="7344816" cy="5501439"/>
          </a:xfrm>
        </p:spPr>
      </p:pic>
      <p:sp>
        <p:nvSpPr>
          <p:cNvPr id="5" name="Rectangle 3"/>
          <p:cNvSpPr txBox="1">
            <a:spLocks noGrp="1" noChangeArrowheads="1"/>
          </p:cNvSpPr>
          <p:nvPr>
            <p:ph type="title"/>
          </p:nvPr>
        </p:nvSpPr>
        <p:spPr>
          <a:xfrm>
            <a:off x="0" y="0"/>
            <a:ext cx="8028384" cy="1052736"/>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lgn="l">
              <a:buClr>
                <a:srgbClr val="000000"/>
              </a:buClr>
            </a:pPr>
            <a:r>
              <a:rPr lang="ru-RU" altLang="ru-RU" sz="2400" b="1" dirty="0" smtClean="0">
                <a:solidFill>
                  <a:schemeClr val="bg1"/>
                </a:solidFill>
                <a:latin typeface="Times New Roman" pitchFamily="18" charset="0"/>
                <a:cs typeface="Times New Roman" pitchFamily="18" charset="0"/>
              </a:rPr>
              <a:t>Качественные изменения</a:t>
            </a:r>
          </a:p>
        </p:txBody>
      </p:sp>
      <p:pic>
        <p:nvPicPr>
          <p:cNvPr id="6" name="Рисунок 1"/>
          <p:cNvPicPr>
            <a:picLocks noChangeAspect="1"/>
          </p:cNvPicPr>
          <p:nvPr/>
        </p:nvPicPr>
        <p:blipFill>
          <a:blip r:embed="rId3"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bwMode="auto">
          <a:xfrm>
            <a:off x="0" y="0"/>
            <a:ext cx="7956376" cy="1124744"/>
          </a:xfrm>
          <a:prstGeom prst="rect">
            <a:avLst/>
          </a:prstGeom>
          <a:solidFill>
            <a:srgbClr val="31A3D4"/>
          </a:solidFill>
          <a:ln w="12600" cap="sq">
            <a:solidFill>
              <a:srgbClr val="89A4A7"/>
            </a:solidFill>
            <a:miter lim="800000"/>
            <a:headEnd/>
            <a:tailEnd/>
          </a:ln>
        </p:spPr>
        <p:txBody>
          <a:bodyPr wrap="none" anchor="ctr"/>
          <a:lstStyle/>
          <a:p>
            <a:pPr algn="l" eaLnBrk="0" hangingPunct="0">
              <a:buClr>
                <a:srgbClr val="000000"/>
              </a:buClr>
              <a:buSzPct val="100000"/>
            </a:pPr>
            <a:r>
              <a:rPr lang="ru-RU" altLang="ru-RU" sz="2400" b="1" dirty="0" smtClean="0">
                <a:solidFill>
                  <a:schemeClr val="bg1"/>
                </a:solidFill>
                <a:latin typeface="Times New Roman" pitchFamily="18" charset="0"/>
              </a:rPr>
              <a:t>Вменяемость, юридический и медицинский аспект </a:t>
            </a:r>
            <a:endParaRPr lang="ru-RU" altLang="ru-RU" sz="2400" b="1" dirty="0">
              <a:solidFill>
                <a:schemeClr val="bg1"/>
              </a:solidFill>
              <a:latin typeface="Times New Roman" pitchFamily="18" charset="0"/>
            </a:endParaRPr>
          </a:p>
        </p:txBody>
      </p:sp>
      <p:pic>
        <p:nvPicPr>
          <p:cNvPr id="8" name="Содержимое 7" descr="slide-2 (1).jpg"/>
          <p:cNvPicPr>
            <a:picLocks noGrp="1" noChangeAspect="1"/>
          </p:cNvPicPr>
          <p:nvPr>
            <p:ph idx="1"/>
          </p:nvPr>
        </p:nvPicPr>
        <p:blipFill>
          <a:blip r:embed="rId2" cstate="print"/>
          <a:stretch>
            <a:fillRect/>
          </a:stretch>
        </p:blipFill>
        <p:spPr>
          <a:xfrm>
            <a:off x="1115616" y="1196752"/>
            <a:ext cx="7056784" cy="5285697"/>
          </a:xfrm>
        </p:spPr>
      </p:pic>
      <p:pic>
        <p:nvPicPr>
          <p:cNvPr id="6" name="Рисунок 8"/>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buNone/>
            </a:pPr>
            <a:r>
              <a:rPr lang="ru-RU" altLang="ru-RU" sz="2000" b="1" dirty="0" smtClean="0">
                <a:latin typeface="Times New Roman" pitchFamily="18" charset="0"/>
              </a:rPr>
              <a:t>Социально-когнитивное информирование</a:t>
            </a:r>
            <a:endParaRPr lang="ru-RU" sz="2000"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Агрессивность (</a:t>
            </a:r>
            <a:r>
              <a:rPr lang="ru-RU" sz="2000" dirty="0" err="1" smtClean="0">
                <a:latin typeface="Times New Roman" pitchFamily="18" charset="0"/>
                <a:cs typeface="Times New Roman" pitchFamily="18" charset="0"/>
              </a:rPr>
              <a:t>аутоагрессия</a:t>
            </a:r>
            <a:r>
              <a:rPr lang="ru-RU" sz="2000" dirty="0" smtClean="0">
                <a:latin typeface="Times New Roman" pitchFamily="18" charset="0"/>
                <a:cs typeface="Times New Roman" pitchFamily="18" charset="0"/>
              </a:rPr>
              <a:t>), депрессивные состояния</a:t>
            </a:r>
          </a:p>
          <a:p>
            <a:pPr>
              <a:buNone/>
            </a:pPr>
            <a:r>
              <a:rPr lang="ru-RU" sz="2000" dirty="0" smtClean="0">
                <a:latin typeface="Times New Roman" pitchFamily="18" charset="0"/>
                <a:cs typeface="Times New Roman" pitchFamily="18" charset="0"/>
              </a:rPr>
              <a:t>Имеется настороженность на определенную информацию и способ ее</a:t>
            </a:r>
          </a:p>
          <a:p>
            <a:pPr>
              <a:buNone/>
            </a:pPr>
            <a:r>
              <a:rPr lang="ru-RU" sz="2000" dirty="0" smtClean="0">
                <a:latin typeface="Times New Roman" pitchFamily="18" charset="0"/>
                <a:cs typeface="Times New Roman" pitchFamily="18" charset="0"/>
              </a:rPr>
              <a:t>трактовки. </a:t>
            </a:r>
          </a:p>
          <a:p>
            <a:pPr>
              <a:buNone/>
            </a:pPr>
            <a:r>
              <a:rPr lang="ru-RU" sz="2000" dirty="0" smtClean="0">
                <a:latin typeface="Times New Roman" pitchFamily="18" charset="0"/>
                <a:cs typeface="Times New Roman" pitchFamily="18" charset="0"/>
              </a:rPr>
              <a:t>У таких личностей есть целый ряд особенностей в функционировании</a:t>
            </a:r>
          </a:p>
          <a:p>
            <a:pPr>
              <a:buNone/>
            </a:pPr>
            <a:r>
              <a:rPr lang="ru-RU" sz="2000" dirty="0" smtClean="0">
                <a:latin typeface="Times New Roman" pitchFamily="18" charset="0"/>
                <a:cs typeface="Times New Roman" pitchFamily="18" charset="0"/>
              </a:rPr>
              <a:t>психики. </a:t>
            </a:r>
          </a:p>
          <a:p>
            <a:pPr>
              <a:buNone/>
            </a:pPr>
            <a:r>
              <a:rPr lang="ru-RU" sz="2000" dirty="0" smtClean="0">
                <a:latin typeface="Times New Roman" pitchFamily="18" charset="0"/>
                <a:cs typeface="Times New Roman" pitchFamily="18" charset="0"/>
              </a:rPr>
              <a:t>В частности особенности (</a:t>
            </a:r>
            <a:r>
              <a:rPr lang="ru-RU" sz="2000" dirty="0" err="1" smtClean="0">
                <a:latin typeface="Times New Roman" pitchFamily="18" charset="0"/>
                <a:cs typeface="Times New Roman" pitchFamily="18" charset="0"/>
              </a:rPr>
              <a:t>нейрокогнитивный</a:t>
            </a:r>
            <a:r>
              <a:rPr lang="ru-RU" sz="2000" dirty="0" smtClean="0">
                <a:latin typeface="Times New Roman" pitchFamily="18" charset="0"/>
                <a:cs typeface="Times New Roman" pitchFamily="18" charset="0"/>
              </a:rPr>
              <a:t> дефицит)</a:t>
            </a:r>
          </a:p>
          <a:p>
            <a:pPr>
              <a:buNone/>
            </a:pPr>
            <a:r>
              <a:rPr lang="ru-RU" sz="2000" dirty="0" smtClean="0">
                <a:latin typeface="Times New Roman" pitchFamily="18" charset="0"/>
                <a:cs typeface="Times New Roman" pitchFamily="18" charset="0"/>
              </a:rPr>
              <a:t>мышления, заостренность внимания на определенный </a:t>
            </a:r>
            <a:r>
              <a:rPr lang="ru-RU" sz="2000" dirty="0" err="1" smtClean="0">
                <a:latin typeface="Times New Roman" pitchFamily="18" charset="0"/>
                <a:cs typeface="Times New Roman" pitchFamily="18" charset="0"/>
              </a:rPr>
              <a:t>контент</a:t>
            </a:r>
            <a:r>
              <a:rPr lang="ru-RU" sz="2000" dirty="0" smtClean="0">
                <a:latin typeface="Times New Roman" pitchFamily="18" charset="0"/>
                <a:cs typeface="Times New Roman" pitchFamily="18" charset="0"/>
              </a:rPr>
              <a:t>, бедность</a:t>
            </a:r>
          </a:p>
          <a:p>
            <a:pPr>
              <a:buNone/>
            </a:pPr>
            <a:r>
              <a:rPr lang="ru-RU" sz="2000" dirty="0" smtClean="0">
                <a:latin typeface="Times New Roman" pitchFamily="18" charset="0"/>
                <a:cs typeface="Times New Roman" pitchFamily="18" charset="0"/>
              </a:rPr>
              <a:t>словарного запаса, ограниченный набор механизмов защиты. </a:t>
            </a:r>
          </a:p>
          <a:p>
            <a:pPr>
              <a:buNone/>
            </a:pPr>
            <a:r>
              <a:rPr lang="ru-RU" sz="2000" dirty="0" smtClean="0">
                <a:latin typeface="Times New Roman" pitchFamily="18" charset="0"/>
                <a:cs typeface="Times New Roman" pitchFamily="18" charset="0"/>
              </a:rPr>
              <a:t>Шевченко «Учебник детской и подростковой  психиатрии», 2016</a:t>
            </a:r>
          </a:p>
          <a:p>
            <a:pPr>
              <a:buNone/>
            </a:pPr>
            <a:endParaRPr lang="ru-RU" sz="2000" dirty="0" smtClean="0">
              <a:latin typeface="Times New Roman" pitchFamily="18" charset="0"/>
              <a:cs typeface="Times New Roman" pitchFamily="18" charset="0"/>
            </a:endParaRPr>
          </a:p>
        </p:txBody>
      </p:sp>
      <p:sp>
        <p:nvSpPr>
          <p:cNvPr id="4" name="Rectangle 4"/>
          <p:cNvSpPr txBox="1">
            <a:spLocks noGrp="1" noChangeArrowheads="1"/>
          </p:cNvSpPr>
          <p:nvPr>
            <p:ph type="title"/>
          </p:nvPr>
        </p:nvSpPr>
        <p:spPr bwMode="auto">
          <a:xfrm>
            <a:off x="0" y="0"/>
            <a:ext cx="7956376" cy="1052736"/>
          </a:xfrm>
          <a:prstGeom prst="rect">
            <a:avLst/>
          </a:prstGeom>
          <a:solidFill>
            <a:srgbClr val="31A3D4"/>
          </a:solidFill>
          <a:ln w="12600" cap="sq">
            <a:solidFill>
              <a:srgbClr val="89A4A7"/>
            </a:solidFill>
            <a:miter lim="800000"/>
            <a:headEnd/>
            <a:tailEnd/>
          </a:ln>
        </p:spPr>
        <p:txBody>
          <a:bodyPr vert="horz" wrap="none" lIns="91440" tIns="45720" rIns="91440" bIns="45720" rtlCol="0" anchor="ctr">
            <a:normAutofit/>
          </a:bodyPr>
          <a:lstStyle/>
          <a:p>
            <a:pPr marL="0" marR="0" lvl="0" indent="0" algn="l" defTabSz="914400" rtl="0" eaLnBrk="0" fontAlgn="auto" latinLnBrk="0" hangingPunct="0">
              <a:lnSpc>
                <a:spcPct val="100000"/>
              </a:lnSpc>
              <a:spcBef>
                <a:spcPct val="0"/>
              </a:spcBef>
              <a:spcAft>
                <a:spcPts val="0"/>
              </a:spcAft>
              <a:buClr>
                <a:srgbClr val="000000"/>
              </a:buClr>
              <a:buSzPct val="100000"/>
              <a:buFont typeface="Times New Roman" pitchFamily="18" charset="0"/>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Биологическая концепция</a:t>
            </a:r>
            <a:endParaRPr kumimoji="0" lang="ru-RU" altLang="ru-RU" sz="2400" b="1" i="0" u="none" strike="noStrike" kern="1200" cap="none" spc="0" normalizeH="0" baseline="0" noProof="0" dirty="0">
              <a:ln>
                <a:noFill/>
              </a:ln>
              <a:solidFill>
                <a:schemeClr val="bg1"/>
              </a:solidFill>
              <a:effectLst/>
              <a:uLnTx/>
              <a:uFillTx/>
              <a:latin typeface="Times New Roman" pitchFamily="18" charset="0"/>
              <a:ea typeface="+mj-ea"/>
              <a:cs typeface="+mj-cs"/>
            </a:endParaRPr>
          </a:p>
        </p:txBody>
      </p:sp>
      <p:pic>
        <p:nvPicPr>
          <p:cNvPr id="5" name="Рисунок 1"/>
          <p:cNvPicPr>
            <a:picLocks noChangeAspect="1"/>
          </p:cNvPicPr>
          <p:nvPr/>
        </p:nvPicPr>
        <p:blipFill>
          <a:blip r:embed="rId2" cstate="print"/>
          <a:srcRect/>
          <a:stretch>
            <a:fillRect/>
          </a:stretch>
        </p:blipFill>
        <p:spPr bwMode="auto">
          <a:xfrm>
            <a:off x="8051886" y="-1"/>
            <a:ext cx="1088866" cy="105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5" descr="Новый-точечный-рисунок-44-1.bmp"/>
          <p:cNvPicPr>
            <a:picLocks noGrp="1" noChangeAspect="1"/>
          </p:cNvPicPr>
          <p:nvPr>
            <p:ph idx="1"/>
          </p:nvPr>
        </p:nvPicPr>
        <p:blipFill>
          <a:blip r:embed="rId2" cstate="print"/>
          <a:stretch>
            <a:fillRect/>
          </a:stretch>
        </p:blipFill>
        <p:spPr>
          <a:xfrm>
            <a:off x="179512" y="1124744"/>
            <a:ext cx="8761578" cy="5616624"/>
          </a:xfrm>
        </p:spPr>
      </p:pic>
      <p:sp>
        <p:nvSpPr>
          <p:cNvPr id="5" name="Rectangle 4"/>
          <p:cNvSpPr txBox="1">
            <a:spLocks noGrp="1" noChangeArrowheads="1"/>
          </p:cNvSpPr>
          <p:nvPr>
            <p:ph type="title"/>
          </p:nvPr>
        </p:nvSpPr>
        <p:spPr bwMode="auto">
          <a:xfrm>
            <a:off x="0" y="0"/>
            <a:ext cx="7956376" cy="1052736"/>
          </a:xfrm>
          <a:prstGeom prst="rect">
            <a:avLst/>
          </a:prstGeom>
          <a:solidFill>
            <a:srgbClr val="31A3D4"/>
          </a:solidFill>
          <a:ln w="12600" cap="sq">
            <a:solidFill>
              <a:srgbClr val="89A4A7"/>
            </a:solidFill>
            <a:miter lim="800000"/>
            <a:headEnd/>
            <a:tailEnd/>
          </a:ln>
        </p:spPr>
        <p:txBody>
          <a:bodyPr vert="horz" wrap="none" lIns="91440" tIns="45720" rIns="91440" bIns="45720" rtlCol="0" anchor="ctr">
            <a:normAutofit/>
          </a:bodyPr>
          <a:lstStyle/>
          <a:p>
            <a:pPr marL="0" marR="0" lvl="0" indent="0" algn="l" defTabSz="914400" rtl="0" eaLnBrk="0" fontAlgn="auto" latinLnBrk="0" hangingPunct="0">
              <a:lnSpc>
                <a:spcPct val="100000"/>
              </a:lnSpc>
              <a:spcBef>
                <a:spcPct val="0"/>
              </a:spcBef>
              <a:spcAft>
                <a:spcPts val="0"/>
              </a:spcAft>
              <a:buClr>
                <a:srgbClr val="000000"/>
              </a:buClr>
              <a:buSzPct val="100000"/>
              <a:buFont typeface="Times New Roman" pitchFamily="18" charset="0"/>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Технологические</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ловушки внимания</a:t>
            </a:r>
            <a:endParaRPr kumimoji="0" lang="ru-RU" altLang="ru-RU" sz="2400" b="1" i="0" u="none" strike="noStrike" kern="1200" cap="none" spc="0" normalizeH="0" baseline="0" noProof="0" dirty="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3" cstate="print"/>
          <a:srcRect/>
          <a:stretch>
            <a:fillRect/>
          </a:stretch>
        </p:blipFill>
        <p:spPr bwMode="auto">
          <a:xfrm>
            <a:off x="8051886" y="-1"/>
            <a:ext cx="1088866" cy="105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Grp="1" noChangeArrowheads="1"/>
          </p:cNvSpPr>
          <p:nvPr>
            <p:ph type="title"/>
          </p:nvPr>
        </p:nvSpPr>
        <p:spPr bwMode="auto">
          <a:xfrm>
            <a:off x="0" y="0"/>
            <a:ext cx="7956376" cy="1052736"/>
          </a:xfrm>
          <a:prstGeom prst="rect">
            <a:avLst/>
          </a:prstGeom>
          <a:solidFill>
            <a:srgbClr val="31A3D4"/>
          </a:solidFill>
          <a:ln w="12600" cap="sq">
            <a:solidFill>
              <a:srgbClr val="89A4A7"/>
            </a:solidFill>
            <a:miter lim="800000"/>
            <a:headEnd/>
            <a:tailEnd/>
          </a:ln>
        </p:spPr>
        <p:txBody>
          <a:bodyPr vert="horz" wrap="none" lIns="91440" tIns="45720" rIns="91440" bIns="45720" rtlCol="0" anchor="ctr">
            <a:normAutofit/>
          </a:bodyPr>
          <a:lstStyle/>
          <a:p>
            <a:pPr marL="0" marR="0" lvl="0" indent="0" algn="l" defTabSz="914400" rtl="0" eaLnBrk="0" fontAlgn="auto" latinLnBrk="0" hangingPunct="0">
              <a:lnSpc>
                <a:spcPct val="100000"/>
              </a:lnSpc>
              <a:spcBef>
                <a:spcPct val="0"/>
              </a:spcBef>
              <a:spcAft>
                <a:spcPts val="0"/>
              </a:spcAft>
              <a:buClr>
                <a:srgbClr val="000000"/>
              </a:buClr>
              <a:buSzPct val="100000"/>
              <a:buFont typeface="Times New Roman" pitchFamily="18" charset="0"/>
              <a:buNone/>
              <a:tabLst/>
              <a:defRPr/>
            </a:pPr>
            <a:r>
              <a:rPr lang="ru-RU" altLang="ru-RU" sz="2400" b="1" dirty="0" smtClean="0">
                <a:solidFill>
                  <a:schemeClr val="bg1"/>
                </a:solidFill>
                <a:latin typeface="Times New Roman" pitchFamily="18" charset="0"/>
              </a:rPr>
              <a:t>Алгоритм информирования ленты</a:t>
            </a:r>
            <a:endParaRPr kumimoji="0" lang="ru-RU" altLang="ru-RU" sz="2400" b="1" i="0" u="none" strike="noStrike" kern="1200" cap="none" spc="0" normalizeH="0" baseline="0" noProof="0" dirty="0">
              <a:ln>
                <a:noFill/>
              </a:ln>
              <a:solidFill>
                <a:schemeClr val="bg1"/>
              </a:solidFill>
              <a:effectLst/>
              <a:uLnTx/>
              <a:uFillTx/>
              <a:latin typeface="Times New Roman" pitchFamily="18" charset="0"/>
              <a:ea typeface="+mj-ea"/>
              <a:cs typeface="+mj-cs"/>
            </a:endParaRPr>
          </a:p>
        </p:txBody>
      </p:sp>
      <p:pic>
        <p:nvPicPr>
          <p:cNvPr id="5" name="Рисунок 8"/>
          <p:cNvPicPr>
            <a:picLocks noChangeAspect="1"/>
          </p:cNvPicPr>
          <p:nvPr/>
        </p:nvPicPr>
        <p:blipFill>
          <a:blip r:embed="rId2" cstate="print"/>
          <a:srcRect/>
          <a:stretch>
            <a:fillRect/>
          </a:stretch>
        </p:blipFill>
        <p:spPr bwMode="auto">
          <a:xfrm>
            <a:off x="8027988" y="-30163"/>
            <a:ext cx="1116012" cy="1073151"/>
          </a:xfrm>
          <a:prstGeom prst="rect">
            <a:avLst/>
          </a:prstGeom>
          <a:noFill/>
          <a:ln w="9525">
            <a:noFill/>
            <a:miter lim="800000"/>
            <a:headEnd/>
            <a:tailEnd/>
          </a:ln>
        </p:spPr>
      </p:pic>
      <p:pic>
        <p:nvPicPr>
          <p:cNvPr id="2050" name="Picture 2"/>
          <p:cNvPicPr>
            <a:picLocks noGrp="1" noChangeAspect="1" noChangeArrowheads="1"/>
          </p:cNvPicPr>
          <p:nvPr>
            <p:ph idx="1"/>
          </p:nvPr>
        </p:nvPicPr>
        <p:blipFill>
          <a:blip r:embed="rId3" cstate="print"/>
          <a:srcRect/>
          <a:stretch>
            <a:fillRect/>
          </a:stretch>
        </p:blipFill>
        <p:spPr bwMode="auto">
          <a:xfrm>
            <a:off x="1763688" y="1556792"/>
            <a:ext cx="5882909"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Grp="1" noChangeArrowheads="1"/>
          </p:cNvSpPr>
          <p:nvPr>
            <p:ph type="title"/>
          </p:nvPr>
        </p:nvSpPr>
        <p:spPr bwMode="auto">
          <a:xfrm>
            <a:off x="0" y="0"/>
            <a:ext cx="7956376" cy="1052736"/>
          </a:xfrm>
          <a:prstGeom prst="rect">
            <a:avLst/>
          </a:prstGeom>
          <a:solidFill>
            <a:srgbClr val="31A3D4"/>
          </a:solidFill>
          <a:ln w="12600" cap="sq">
            <a:solidFill>
              <a:srgbClr val="89A4A7"/>
            </a:solidFill>
            <a:miter lim="800000"/>
            <a:headEnd/>
            <a:tailEnd/>
          </a:ln>
        </p:spPr>
        <p:txBody>
          <a:bodyPr vert="horz" wrap="none" lIns="91440" tIns="45720" rIns="91440" bIns="45720" rtlCol="0" anchor="ctr">
            <a:normAutofit/>
          </a:bodyPr>
          <a:lstStyle/>
          <a:p>
            <a:pPr marL="0" marR="0" lvl="0" indent="0" algn="l" defTabSz="914400" rtl="0" eaLnBrk="0" fontAlgn="auto" latinLnBrk="0" hangingPunct="0">
              <a:lnSpc>
                <a:spcPct val="100000"/>
              </a:lnSpc>
              <a:spcBef>
                <a:spcPct val="0"/>
              </a:spcBef>
              <a:spcAft>
                <a:spcPts val="0"/>
              </a:spcAft>
              <a:buClr>
                <a:srgbClr val="000000"/>
              </a:buClr>
              <a:buSzPct val="100000"/>
              <a:buFont typeface="Times New Roman" pitchFamily="18" charset="0"/>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Перекрест</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деструктивных тем</a:t>
            </a:r>
            <a:endParaRPr kumimoji="0" lang="ru-RU" altLang="ru-RU" sz="2400" b="1" i="0" u="none" strike="noStrike" kern="1200" cap="none" spc="0" normalizeH="0" baseline="0" noProof="0" dirty="0">
              <a:ln>
                <a:noFill/>
              </a:ln>
              <a:solidFill>
                <a:schemeClr val="bg1"/>
              </a:solidFill>
              <a:effectLst/>
              <a:uLnTx/>
              <a:uFillTx/>
              <a:latin typeface="Times New Roman" pitchFamily="18" charset="0"/>
              <a:ea typeface="+mj-ea"/>
              <a:cs typeface="+mj-cs"/>
            </a:endParaRPr>
          </a:p>
        </p:txBody>
      </p:sp>
      <p:pic>
        <p:nvPicPr>
          <p:cNvPr id="5" name="Рисунок 8"/>
          <p:cNvPicPr>
            <a:picLocks noChangeAspect="1"/>
          </p:cNvPicPr>
          <p:nvPr/>
        </p:nvPicPr>
        <p:blipFill>
          <a:blip r:embed="rId2" cstate="print"/>
          <a:srcRect/>
          <a:stretch>
            <a:fillRect/>
          </a:stretch>
        </p:blipFill>
        <p:spPr bwMode="auto">
          <a:xfrm>
            <a:off x="8027988" y="-30163"/>
            <a:ext cx="1116012" cy="1073151"/>
          </a:xfrm>
          <a:prstGeom prst="rect">
            <a:avLst/>
          </a:prstGeom>
          <a:noFill/>
          <a:ln w="9525">
            <a:noFill/>
            <a:miter lim="800000"/>
            <a:headEnd/>
            <a:tailEnd/>
          </a:ln>
        </p:spPr>
      </p:pic>
      <p:pic>
        <p:nvPicPr>
          <p:cNvPr id="3" name="Picture 2"/>
          <p:cNvPicPr>
            <a:picLocks noGrp="1" noChangeAspect="1" noChangeArrowheads="1"/>
          </p:cNvPicPr>
          <p:nvPr>
            <p:ph idx="1"/>
          </p:nvPr>
        </p:nvPicPr>
        <p:blipFill>
          <a:blip r:embed="rId3" cstate="print"/>
          <a:srcRect/>
          <a:stretch>
            <a:fillRect/>
          </a:stretch>
        </p:blipFill>
        <p:spPr bwMode="auto">
          <a:xfrm>
            <a:off x="1403648" y="1196752"/>
            <a:ext cx="6624736" cy="53512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215724" y="1412776"/>
            <a:ext cx="8676756" cy="4880676"/>
          </a:xfrm>
          <a:prstGeom prst="rect">
            <a:avLst/>
          </a:prstGeom>
          <a:noFill/>
          <a:ln w="9525">
            <a:noFill/>
            <a:miter lim="800000"/>
            <a:headEnd/>
            <a:tailEnd/>
          </a:ln>
        </p:spPr>
      </p:pic>
      <p:sp>
        <p:nvSpPr>
          <p:cNvPr id="4" name="Rectangle 4"/>
          <p:cNvSpPr txBox="1">
            <a:spLocks noGrp="1" noChangeArrowheads="1"/>
          </p:cNvSpPr>
          <p:nvPr>
            <p:ph type="title"/>
          </p:nvPr>
        </p:nvSpPr>
        <p:spPr bwMode="auto">
          <a:xfrm>
            <a:off x="0" y="0"/>
            <a:ext cx="7956376" cy="1052736"/>
          </a:xfrm>
          <a:prstGeom prst="rect">
            <a:avLst/>
          </a:prstGeom>
          <a:solidFill>
            <a:srgbClr val="31A3D4"/>
          </a:solidFill>
          <a:ln w="12600" cap="sq">
            <a:solidFill>
              <a:srgbClr val="89A4A7"/>
            </a:solidFill>
            <a:miter lim="800000"/>
            <a:headEnd/>
            <a:tailEnd/>
          </a:ln>
        </p:spPr>
        <p:txBody>
          <a:bodyPr vert="horz" wrap="none" lIns="91440" tIns="45720" rIns="91440" bIns="45720" rtlCol="0" anchor="ctr">
            <a:normAutofit/>
          </a:bodyPr>
          <a:lstStyle/>
          <a:p>
            <a:pPr marL="0" marR="0" lvl="0" indent="0" algn="l" defTabSz="914400" rtl="0" eaLnBrk="0" fontAlgn="auto" latinLnBrk="0" hangingPunct="0">
              <a:lnSpc>
                <a:spcPct val="100000"/>
              </a:lnSpc>
              <a:spcBef>
                <a:spcPct val="0"/>
              </a:spcBef>
              <a:spcAft>
                <a:spcPts val="0"/>
              </a:spcAft>
              <a:buClr>
                <a:srgbClr val="000000"/>
              </a:buClr>
              <a:buSzPct val="100000"/>
              <a:buFont typeface="Times New Roman" pitchFamily="18" charset="0"/>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Карпова</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А.Ю.</a:t>
            </a:r>
            <a:endParaRPr kumimoji="0" lang="ru-RU" altLang="ru-RU" sz="2400" b="1" i="0" u="none" strike="noStrike" kern="1200" cap="none" spc="0" normalizeH="0" baseline="0" noProof="0" dirty="0">
              <a:ln>
                <a:noFill/>
              </a:ln>
              <a:solidFill>
                <a:schemeClr val="bg1"/>
              </a:solidFill>
              <a:effectLst/>
              <a:uLnTx/>
              <a:uFillTx/>
              <a:latin typeface="Times New Roman" pitchFamily="18" charset="0"/>
              <a:ea typeface="+mj-ea"/>
              <a:cs typeface="+mj-cs"/>
            </a:endParaRPr>
          </a:p>
        </p:txBody>
      </p:sp>
      <p:pic>
        <p:nvPicPr>
          <p:cNvPr id="5" name="Рисунок 1"/>
          <p:cNvPicPr>
            <a:picLocks noChangeAspect="1"/>
          </p:cNvPicPr>
          <p:nvPr/>
        </p:nvPicPr>
        <p:blipFill>
          <a:blip r:embed="rId3" cstate="print"/>
          <a:srcRect/>
          <a:stretch>
            <a:fillRect/>
          </a:stretch>
        </p:blipFill>
        <p:spPr bwMode="auto">
          <a:xfrm>
            <a:off x="8051886" y="-1"/>
            <a:ext cx="1088866" cy="105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body" sz="half" idx="1"/>
          </p:nvPr>
        </p:nvSpPr>
        <p:spPr>
          <a:xfrm>
            <a:off x="152400" y="1219200"/>
            <a:ext cx="4343400" cy="4906963"/>
          </a:xfrm>
        </p:spPr>
        <p:txBody>
          <a:bodyPr>
            <a:normAutofit lnSpcReduction="10000"/>
          </a:bodyPr>
          <a:lstStyle/>
          <a:p>
            <a:pPr eaLnBrk="1" hangingPunct="1">
              <a:buFontTx/>
              <a:buNone/>
            </a:pPr>
            <a:r>
              <a:rPr lang="ru-RU" sz="1800" dirty="0" smtClean="0">
                <a:latin typeface="Times New Roman" pitchFamily="18" charset="0"/>
              </a:rPr>
              <a:t>Собственные желания приоритетны,</a:t>
            </a:r>
          </a:p>
          <a:p>
            <a:pPr eaLnBrk="1" hangingPunct="1">
              <a:buFontTx/>
              <a:buNone/>
            </a:pPr>
            <a:r>
              <a:rPr lang="ru-RU" sz="1800" dirty="0" smtClean="0">
                <a:latin typeface="Times New Roman" pitchFamily="18" charset="0"/>
              </a:rPr>
              <a:t>чувства других игнорируются.</a:t>
            </a:r>
          </a:p>
          <a:p>
            <a:pPr eaLnBrk="1" hangingPunct="1">
              <a:buFontTx/>
              <a:buNone/>
            </a:pPr>
            <a:r>
              <a:rPr lang="ru-RU" sz="1800" dirty="0" smtClean="0">
                <a:latin typeface="Times New Roman" pitchFamily="18" charset="0"/>
              </a:rPr>
              <a:t>Игнорируются социальные нормы и устои</a:t>
            </a:r>
          </a:p>
          <a:p>
            <a:pPr eaLnBrk="1" hangingPunct="1">
              <a:buFontTx/>
              <a:buNone/>
            </a:pPr>
            <a:r>
              <a:rPr lang="ru-RU" sz="1800" dirty="0" smtClean="0">
                <a:latin typeface="Times New Roman" pitchFamily="18" charset="0"/>
              </a:rPr>
              <a:t>Сенсорный голод, эмоциональная</a:t>
            </a:r>
          </a:p>
          <a:p>
            <a:pPr eaLnBrk="1" hangingPunct="1">
              <a:buFontTx/>
              <a:buNone/>
            </a:pPr>
            <a:r>
              <a:rPr lang="ru-RU" sz="1800" dirty="0" smtClean="0">
                <a:latin typeface="Times New Roman" pitchFamily="18" charset="0"/>
              </a:rPr>
              <a:t>холодность, отсутствие сопереживания.</a:t>
            </a:r>
          </a:p>
          <a:p>
            <a:pPr eaLnBrk="1" hangingPunct="1">
              <a:buFontTx/>
              <a:buNone/>
            </a:pPr>
            <a:r>
              <a:rPr lang="ru-RU" sz="1800" dirty="0" smtClean="0">
                <a:latin typeface="Times New Roman" pitchFamily="18" charset="0"/>
              </a:rPr>
              <a:t>Не способность на длительные</a:t>
            </a:r>
          </a:p>
          <a:p>
            <a:pPr eaLnBrk="1" hangingPunct="1">
              <a:buFontTx/>
              <a:buNone/>
            </a:pPr>
            <a:r>
              <a:rPr lang="ru-RU" sz="1800" dirty="0" smtClean="0">
                <a:latin typeface="Times New Roman" pitchFamily="18" charset="0"/>
              </a:rPr>
              <a:t>отношения</a:t>
            </a:r>
          </a:p>
          <a:p>
            <a:pPr eaLnBrk="1" hangingPunct="1">
              <a:buFontTx/>
              <a:buNone/>
            </a:pPr>
            <a:r>
              <a:rPr lang="ru-RU" sz="1800" dirty="0" smtClean="0">
                <a:latin typeface="Times New Roman" pitchFamily="18" charset="0"/>
              </a:rPr>
              <a:t>Высокая степень импульсивности,</a:t>
            </a:r>
          </a:p>
          <a:p>
            <a:pPr eaLnBrk="1" hangingPunct="1">
              <a:buFontTx/>
              <a:buNone/>
            </a:pPr>
            <a:r>
              <a:rPr lang="ru-RU" sz="1800" dirty="0" smtClean="0">
                <a:latin typeface="Times New Roman" pitchFamily="18" charset="0"/>
              </a:rPr>
              <a:t>конфликтности</a:t>
            </a:r>
          </a:p>
          <a:p>
            <a:pPr eaLnBrk="1" hangingPunct="1">
              <a:buFontTx/>
              <a:buNone/>
            </a:pPr>
            <a:r>
              <a:rPr lang="ru-RU" sz="1800" dirty="0" smtClean="0">
                <a:latin typeface="Times New Roman" pitchFamily="18" charset="0"/>
              </a:rPr>
              <a:t>Агрессия с ранних лет</a:t>
            </a:r>
          </a:p>
          <a:p>
            <a:pPr eaLnBrk="1" hangingPunct="1">
              <a:buFontTx/>
              <a:buNone/>
            </a:pPr>
            <a:r>
              <a:rPr lang="ru-RU" sz="1800" dirty="0" smtClean="0">
                <a:solidFill>
                  <a:srgbClr val="FF0000"/>
                </a:solidFill>
                <a:latin typeface="Times New Roman" pitchFamily="18" charset="0"/>
              </a:rPr>
              <a:t>Уверенность во вседозволенности и</a:t>
            </a:r>
          </a:p>
          <a:p>
            <a:pPr eaLnBrk="1" hangingPunct="1">
              <a:buFontTx/>
              <a:buNone/>
            </a:pPr>
            <a:r>
              <a:rPr lang="ru-RU" sz="1800" dirty="0" smtClean="0">
                <a:solidFill>
                  <a:srgbClr val="FF0000"/>
                </a:solidFill>
                <a:latin typeface="Times New Roman" pitchFamily="18" charset="0"/>
              </a:rPr>
              <a:t>исключительности</a:t>
            </a:r>
          </a:p>
          <a:p>
            <a:pPr eaLnBrk="1" hangingPunct="1">
              <a:buFontTx/>
              <a:buNone/>
            </a:pPr>
            <a:r>
              <a:rPr lang="ru-RU" sz="1800" dirty="0" smtClean="0">
                <a:latin typeface="Times New Roman" pitchFamily="18" charset="0"/>
              </a:rPr>
              <a:t>Низкий уровень понимания</a:t>
            </a:r>
          </a:p>
          <a:p>
            <a:pPr eaLnBrk="1" hangingPunct="1">
              <a:buFontTx/>
              <a:buNone/>
            </a:pPr>
            <a:r>
              <a:rPr lang="ru-RU" sz="1800" dirty="0" smtClean="0">
                <a:latin typeface="Times New Roman" pitchFamily="18" charset="0"/>
              </a:rPr>
              <a:t>ответственности, совести, чувства вины</a:t>
            </a:r>
          </a:p>
          <a:p>
            <a:pPr eaLnBrk="1" hangingPunct="1">
              <a:buFontTx/>
              <a:buNone/>
            </a:pPr>
            <a:r>
              <a:rPr lang="ru-RU" sz="1800" dirty="0" smtClean="0">
                <a:latin typeface="Times New Roman" pitchFamily="18" charset="0"/>
              </a:rPr>
              <a:t>Манипуляция окружающими, включая</a:t>
            </a:r>
          </a:p>
          <a:p>
            <a:pPr eaLnBrk="1" hangingPunct="1">
              <a:buFontTx/>
              <a:buNone/>
            </a:pPr>
            <a:r>
              <a:rPr lang="ru-RU" sz="1800" dirty="0" smtClean="0">
                <a:latin typeface="Times New Roman" pitchFamily="18" charset="0"/>
              </a:rPr>
              <a:t>близких людей, членов семьи. </a:t>
            </a:r>
          </a:p>
          <a:p>
            <a:pPr eaLnBrk="1" hangingPunct="1"/>
            <a:endParaRPr lang="ru-RU" sz="1800" dirty="0" smtClean="0">
              <a:latin typeface="Times New Roman" pitchFamily="18" charset="0"/>
            </a:endParaRPr>
          </a:p>
          <a:p>
            <a:pPr eaLnBrk="1" hangingPunct="1"/>
            <a:endParaRPr lang="ru-RU" sz="1800" dirty="0" smtClean="0">
              <a:latin typeface="Times New Roman" pitchFamily="18" charset="0"/>
            </a:endParaRPr>
          </a:p>
        </p:txBody>
      </p:sp>
      <p:sp>
        <p:nvSpPr>
          <p:cNvPr id="26627" name="Rectangle 5"/>
          <p:cNvSpPr>
            <a:spLocks noGrp="1" noChangeArrowheads="1"/>
          </p:cNvSpPr>
          <p:nvPr>
            <p:ph type="body" sz="half" idx="2"/>
          </p:nvPr>
        </p:nvSpPr>
        <p:spPr>
          <a:xfrm>
            <a:off x="4648200" y="1295400"/>
            <a:ext cx="4038600" cy="4830763"/>
          </a:xfrm>
        </p:spPr>
        <p:txBody>
          <a:bodyPr/>
          <a:lstStyle/>
          <a:p>
            <a:pPr marL="533400" indent="-533400" eaLnBrk="1" hangingPunct="1">
              <a:buFontTx/>
              <a:buNone/>
            </a:pPr>
            <a:r>
              <a:rPr lang="ru-RU" sz="1800" smtClean="0">
                <a:latin typeface="Times New Roman" pitchFamily="18" charset="0"/>
              </a:rPr>
              <a:t>Три типа межпоколенческих</a:t>
            </a:r>
          </a:p>
          <a:p>
            <a:pPr marL="533400" indent="-533400" eaLnBrk="1" hangingPunct="1">
              <a:buFontTx/>
              <a:buNone/>
            </a:pPr>
            <a:r>
              <a:rPr lang="ru-RU" sz="1800" smtClean="0">
                <a:latin typeface="Times New Roman" pitchFamily="18" charset="0"/>
              </a:rPr>
              <a:t>отношений Маргарет Мид «Культура и</a:t>
            </a:r>
          </a:p>
          <a:p>
            <a:pPr marL="533400" indent="-533400" eaLnBrk="1" hangingPunct="1">
              <a:buFontTx/>
              <a:buNone/>
            </a:pPr>
            <a:r>
              <a:rPr lang="ru-RU" sz="1800" smtClean="0">
                <a:latin typeface="Times New Roman" pitchFamily="18" charset="0"/>
              </a:rPr>
              <a:t>мир детства»</a:t>
            </a:r>
          </a:p>
          <a:p>
            <a:pPr marL="533400" indent="-533400" eaLnBrk="1" hangingPunct="1">
              <a:buFontTx/>
              <a:buNone/>
            </a:pPr>
            <a:endParaRPr lang="ru-RU" sz="1800" smtClean="0">
              <a:latin typeface="Times New Roman" pitchFamily="18" charset="0"/>
            </a:endParaRPr>
          </a:p>
          <a:p>
            <a:pPr marL="533400" indent="-533400" eaLnBrk="1" hangingPunct="1">
              <a:buFontTx/>
              <a:buAutoNum type="arabicPeriod"/>
            </a:pPr>
            <a:r>
              <a:rPr lang="ru-RU" sz="1800" smtClean="0">
                <a:latin typeface="Times New Roman" pitchFamily="18" charset="0"/>
              </a:rPr>
              <a:t>Постфигуративная культура – культ предков. Традиции как механизм трансляции опыта.</a:t>
            </a:r>
          </a:p>
          <a:p>
            <a:pPr marL="533400" indent="-533400" eaLnBrk="1" hangingPunct="1">
              <a:buFontTx/>
              <a:buAutoNum type="arabicPeriod"/>
            </a:pPr>
            <a:r>
              <a:rPr lang="ru-RU" sz="1800" smtClean="0">
                <a:latin typeface="Times New Roman" pitchFamily="18" charset="0"/>
              </a:rPr>
              <a:t>Конфигуративная культура – культ современников. Обучение на равных: дети учатся у нас, мы учимся у детей.</a:t>
            </a:r>
          </a:p>
          <a:p>
            <a:pPr marL="533400" indent="-533400" eaLnBrk="1" hangingPunct="1">
              <a:buFontTx/>
              <a:buAutoNum type="arabicPeriod"/>
            </a:pPr>
            <a:r>
              <a:rPr lang="ru-RU" sz="1800" smtClean="0">
                <a:latin typeface="Times New Roman" pitchFamily="18" charset="0"/>
              </a:rPr>
              <a:t>Префигуративная культура: культ будущего. Вы никогда не жили в этом мире. Какое право Вы имеете нас учить. </a:t>
            </a:r>
          </a:p>
        </p:txBody>
      </p:sp>
      <p:sp>
        <p:nvSpPr>
          <p:cNvPr id="26628" name="Rectangle 4"/>
          <p:cNvSpPr>
            <a:spLocks noGrp="1" noChangeArrowheads="1"/>
          </p:cNvSpPr>
          <p:nvPr>
            <p:ph type="title"/>
          </p:nvPr>
        </p:nvSpPr>
        <p:spPr>
          <a:xfrm>
            <a:off x="0" y="0"/>
            <a:ext cx="7848600" cy="1066800"/>
          </a:xfrm>
          <a:solidFill>
            <a:srgbClr val="31A3D4"/>
          </a:solidFill>
          <a:ln w="12600" cap="sq">
            <a:solidFill>
              <a:srgbClr val="89A4A7"/>
            </a:solidFill>
          </a:ln>
        </p:spPr>
        <p:txBody>
          <a:bodyPr/>
          <a:lstStyle/>
          <a:p>
            <a:pPr algn="l">
              <a:buClr>
                <a:srgbClr val="000000"/>
              </a:buClr>
              <a:buFont typeface="Times New Roman" pitchFamily="18" charset="0"/>
              <a:buNone/>
            </a:pPr>
            <a:r>
              <a:rPr lang="ru-RU" altLang="ru-RU" sz="2400" b="1" dirty="0" smtClean="0">
                <a:solidFill>
                  <a:schemeClr val="bg1"/>
                </a:solidFill>
                <a:latin typeface="Times New Roman" pitchFamily="18" charset="0"/>
              </a:rPr>
              <a:t>Современные герои для подражания - </a:t>
            </a:r>
            <a:r>
              <a:rPr lang="ru-RU" altLang="ru-RU" sz="2400" b="1" dirty="0" err="1" smtClean="0">
                <a:solidFill>
                  <a:schemeClr val="bg1"/>
                </a:solidFill>
                <a:latin typeface="Times New Roman" pitchFamily="18" charset="0"/>
              </a:rPr>
              <a:t>социопаты</a:t>
            </a:r>
            <a:endParaRPr lang="ru-RU" altLang="ru-RU" sz="2400" b="1" dirty="0" smtClean="0">
              <a:solidFill>
                <a:schemeClr val="bg1"/>
              </a:solidFill>
              <a:latin typeface="Times New Roman" pitchFamily="18" charset="0"/>
            </a:endParaRPr>
          </a:p>
        </p:txBody>
      </p:sp>
      <p:pic>
        <p:nvPicPr>
          <p:cNvPr id="26629" name="Рисунок 8"/>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9" descr="Deadpool-X-Men-Origins-Wolverine-Version"/>
          <p:cNvPicPr>
            <a:picLocks noGrp="1" noChangeAspect="1" noChangeArrowheads="1"/>
          </p:cNvPicPr>
          <p:nvPr>
            <p:ph sz="quarter" idx="1"/>
          </p:nvPr>
        </p:nvPicPr>
        <p:blipFill>
          <a:blip r:embed="rId2" cstate="print"/>
          <a:srcRect/>
          <a:stretch>
            <a:fillRect/>
          </a:stretch>
        </p:blipFill>
        <p:spPr>
          <a:xfrm>
            <a:off x="0" y="1124744"/>
            <a:ext cx="3124200" cy="1562100"/>
          </a:xfrm>
          <a:noFill/>
        </p:spPr>
      </p:pic>
      <p:pic>
        <p:nvPicPr>
          <p:cNvPr id="27651" name="Picture 10" descr="Blade II 003"/>
          <p:cNvPicPr>
            <a:picLocks noGrp="1" noChangeAspect="1" noChangeArrowheads="1"/>
          </p:cNvPicPr>
          <p:nvPr>
            <p:ph sz="quarter" idx="2"/>
          </p:nvPr>
        </p:nvPicPr>
        <p:blipFill>
          <a:blip r:embed="rId3" cstate="print"/>
          <a:srcRect/>
          <a:stretch>
            <a:fillRect/>
          </a:stretch>
        </p:blipFill>
        <p:spPr>
          <a:xfrm>
            <a:off x="3347864" y="1124744"/>
            <a:ext cx="2590800" cy="1690688"/>
          </a:xfrm>
          <a:noFill/>
        </p:spPr>
      </p:pic>
      <p:pic>
        <p:nvPicPr>
          <p:cNvPr id="27652" name="Picture 11" descr="original"/>
          <p:cNvPicPr>
            <a:picLocks noGrp="1" noChangeAspect="1" noChangeArrowheads="1"/>
          </p:cNvPicPr>
          <p:nvPr>
            <p:ph sz="quarter" idx="3"/>
          </p:nvPr>
        </p:nvPicPr>
        <p:blipFill>
          <a:blip r:embed="rId4" cstate="print"/>
          <a:srcRect/>
          <a:stretch>
            <a:fillRect/>
          </a:stretch>
        </p:blipFill>
        <p:spPr>
          <a:xfrm>
            <a:off x="0" y="2780928"/>
            <a:ext cx="2971800" cy="1770063"/>
          </a:xfrm>
          <a:noFill/>
        </p:spPr>
      </p:pic>
      <p:pic>
        <p:nvPicPr>
          <p:cNvPr id="27653" name="Picture 12" descr="avengers-infinity-war-thanos-marvel-2018"/>
          <p:cNvPicPr>
            <a:picLocks noGrp="1" noChangeAspect="1" noChangeArrowheads="1"/>
          </p:cNvPicPr>
          <p:nvPr>
            <p:ph sz="quarter" idx="4"/>
          </p:nvPr>
        </p:nvPicPr>
        <p:blipFill>
          <a:blip r:embed="rId5" cstate="print"/>
          <a:srcRect/>
          <a:stretch>
            <a:fillRect/>
          </a:stretch>
        </p:blipFill>
        <p:spPr>
          <a:xfrm>
            <a:off x="0" y="4725144"/>
            <a:ext cx="2971800" cy="1671638"/>
          </a:xfrm>
          <a:noFill/>
        </p:spPr>
      </p:pic>
      <p:sp>
        <p:nvSpPr>
          <p:cNvPr id="27654" name="Rectangle 4"/>
          <p:cNvSpPr>
            <a:spLocks noGrp="1" noChangeArrowheads="1"/>
          </p:cNvSpPr>
          <p:nvPr>
            <p:ph type="title" sz="quarter"/>
          </p:nvPr>
        </p:nvSpPr>
        <p:spPr>
          <a:xfrm>
            <a:off x="0" y="0"/>
            <a:ext cx="7924800" cy="1066800"/>
          </a:xfrm>
          <a:solidFill>
            <a:srgbClr val="31A3D4"/>
          </a:solidFill>
          <a:ln w="12600" cap="sq">
            <a:solidFill>
              <a:srgbClr val="89A4A7"/>
            </a:solidFill>
          </a:ln>
        </p:spPr>
        <p:txBody>
          <a:bodyPr/>
          <a:lstStyle/>
          <a:p>
            <a:pPr algn="l">
              <a:buClr>
                <a:srgbClr val="000000"/>
              </a:buClr>
              <a:buFont typeface="Times New Roman" pitchFamily="18" charset="0"/>
              <a:buNone/>
            </a:pPr>
            <a:r>
              <a:rPr lang="ru-RU" altLang="ru-RU" sz="2400" b="1" dirty="0" smtClean="0">
                <a:solidFill>
                  <a:schemeClr val="bg1"/>
                </a:solidFill>
                <a:latin typeface="Times New Roman" pitchFamily="18" charset="0"/>
              </a:rPr>
              <a:t>Современные герои для подражания - </a:t>
            </a:r>
            <a:r>
              <a:rPr lang="ru-RU" altLang="ru-RU" sz="2400" b="1" dirty="0" err="1" smtClean="0">
                <a:solidFill>
                  <a:schemeClr val="bg1"/>
                </a:solidFill>
                <a:latin typeface="Times New Roman" pitchFamily="18" charset="0"/>
              </a:rPr>
              <a:t>социопаты</a:t>
            </a:r>
            <a:endParaRPr lang="ru-RU" altLang="ru-RU" sz="2400" b="1" dirty="0" smtClean="0">
              <a:solidFill>
                <a:schemeClr val="bg1"/>
              </a:solidFill>
              <a:latin typeface="Times New Roman" pitchFamily="18" charset="0"/>
            </a:endParaRPr>
          </a:p>
        </p:txBody>
      </p:sp>
      <p:pic>
        <p:nvPicPr>
          <p:cNvPr id="27655" name="Рисунок 8"/>
          <p:cNvPicPr>
            <a:picLocks noChangeAspect="1"/>
          </p:cNvPicPr>
          <p:nvPr/>
        </p:nvPicPr>
        <p:blipFill>
          <a:blip r:embed="rId6" cstate="print"/>
          <a:srcRect/>
          <a:stretch>
            <a:fillRect/>
          </a:stretch>
        </p:blipFill>
        <p:spPr bwMode="auto">
          <a:xfrm>
            <a:off x="8027988" y="0"/>
            <a:ext cx="1116012" cy="1073150"/>
          </a:xfrm>
          <a:prstGeom prst="rect">
            <a:avLst/>
          </a:prstGeom>
          <a:noFill/>
          <a:ln w="9525">
            <a:noFill/>
            <a:miter lim="800000"/>
            <a:headEnd/>
            <a:tailEnd/>
          </a:ln>
        </p:spPr>
      </p:pic>
      <p:pic>
        <p:nvPicPr>
          <p:cNvPr id="27656" name="Picture 15" descr="hp_news_1424425550"/>
          <p:cNvPicPr>
            <a:picLocks noChangeAspect="1" noChangeArrowheads="1"/>
          </p:cNvPicPr>
          <p:nvPr/>
        </p:nvPicPr>
        <p:blipFill>
          <a:blip r:embed="rId7" cstate="print"/>
          <a:srcRect/>
          <a:stretch>
            <a:fillRect/>
          </a:stretch>
        </p:blipFill>
        <p:spPr bwMode="auto">
          <a:xfrm>
            <a:off x="3347864" y="2924944"/>
            <a:ext cx="2667000" cy="1779588"/>
          </a:xfrm>
          <a:prstGeom prst="rect">
            <a:avLst/>
          </a:prstGeom>
          <a:noFill/>
          <a:ln w="9525">
            <a:noFill/>
            <a:miter lim="800000"/>
            <a:headEnd/>
            <a:tailEnd/>
          </a:ln>
        </p:spPr>
      </p:pic>
      <p:pic>
        <p:nvPicPr>
          <p:cNvPr id="27657" name="Picture 16" descr="ZVUTDvX0mJk"/>
          <p:cNvPicPr>
            <a:picLocks noChangeAspect="1" noChangeArrowheads="1"/>
          </p:cNvPicPr>
          <p:nvPr/>
        </p:nvPicPr>
        <p:blipFill>
          <a:blip r:embed="rId8" cstate="print"/>
          <a:srcRect/>
          <a:stretch>
            <a:fillRect/>
          </a:stretch>
        </p:blipFill>
        <p:spPr bwMode="auto">
          <a:xfrm>
            <a:off x="3347864" y="4869160"/>
            <a:ext cx="2743200" cy="1441450"/>
          </a:xfrm>
          <a:prstGeom prst="rect">
            <a:avLst/>
          </a:prstGeom>
          <a:noFill/>
          <a:ln w="9525">
            <a:noFill/>
            <a:miter lim="800000"/>
            <a:headEnd/>
            <a:tailEnd/>
          </a:ln>
        </p:spPr>
      </p:pic>
      <p:pic>
        <p:nvPicPr>
          <p:cNvPr id="1026" name="Picture 2" descr="C:\Users\Врач\Desktop\American-Pciho-title-800x445.jpg"/>
          <p:cNvPicPr>
            <a:picLocks noChangeAspect="1" noChangeArrowheads="1"/>
          </p:cNvPicPr>
          <p:nvPr/>
        </p:nvPicPr>
        <p:blipFill>
          <a:blip r:embed="rId9" cstate="print"/>
          <a:srcRect/>
          <a:stretch>
            <a:fillRect/>
          </a:stretch>
        </p:blipFill>
        <p:spPr bwMode="auto">
          <a:xfrm>
            <a:off x="6156176" y="1124744"/>
            <a:ext cx="2847957" cy="1584176"/>
          </a:xfrm>
          <a:prstGeom prst="rect">
            <a:avLst/>
          </a:prstGeom>
          <a:noFill/>
        </p:spPr>
      </p:pic>
      <p:pic>
        <p:nvPicPr>
          <p:cNvPr id="1027" name="Picture 3" descr="C:\Users\Врач\Desktop\natural_born_killers_360_235_s_c1.jpg"/>
          <p:cNvPicPr>
            <a:picLocks noChangeAspect="1" noChangeArrowheads="1"/>
          </p:cNvPicPr>
          <p:nvPr/>
        </p:nvPicPr>
        <p:blipFill>
          <a:blip r:embed="rId10" cstate="print"/>
          <a:srcRect/>
          <a:stretch>
            <a:fillRect/>
          </a:stretch>
        </p:blipFill>
        <p:spPr bwMode="auto">
          <a:xfrm>
            <a:off x="6228184" y="2852936"/>
            <a:ext cx="2817602" cy="1839268"/>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sz="half" idx="1"/>
          </p:nvPr>
        </p:nvSpPr>
        <p:spPr>
          <a:xfrm>
            <a:off x="457200" y="1600200"/>
            <a:ext cx="4038600" cy="5069160"/>
          </a:xfrm>
        </p:spPr>
        <p:txBody>
          <a:bodyPr>
            <a:normAutofit fontScale="62500" lnSpcReduction="20000"/>
          </a:bodyPr>
          <a:lstStyle/>
          <a:p>
            <a:pPr>
              <a:buNone/>
            </a:pPr>
            <a:r>
              <a:rPr lang="ru-RU" dirty="0" smtClean="0"/>
              <a:t>      Нулевая терпимость предусматривает автоматическое наказание за нарушение законов или принятых правил, с целью устранения нежелательного поведения. Политика нулевой терпимости запрещает лицам, наделенным властью изменять наказания или осуществлять их по усмотрению, в соответствии с субъективными обстоятельствами. От лиц, наделённых  властью, требуется назначать заранее определенное наказание независимо от индивидуальных виновности, смягчающих обстоятельств, или истории. Заранее установленное наказание не обязательно должны быть тяжелым, главное это его неотвратимость.</a:t>
            </a:r>
            <a:endParaRPr lang="ru-RU" dirty="0"/>
          </a:p>
        </p:txBody>
      </p:sp>
      <p:pic>
        <p:nvPicPr>
          <p:cNvPr id="9" name="Содержимое 8" descr="1965-lec1-1536x213.jpg"/>
          <p:cNvPicPr>
            <a:picLocks noGrp="1" noChangeAspect="1"/>
          </p:cNvPicPr>
          <p:nvPr>
            <p:ph sz="half" idx="2"/>
          </p:nvPr>
        </p:nvPicPr>
        <p:blipFill>
          <a:blip r:embed="rId2" cstate="print"/>
          <a:stretch>
            <a:fillRect/>
          </a:stretch>
        </p:blipFill>
        <p:spPr>
          <a:xfrm>
            <a:off x="4788024" y="2276872"/>
            <a:ext cx="4038600" cy="2274342"/>
          </a:xfrm>
        </p:spPr>
      </p:pic>
      <p:sp>
        <p:nvSpPr>
          <p:cNvPr id="10" name="Rectangle 4"/>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a:buClr>
                <a:srgbClr val="000000"/>
              </a:buClr>
              <a:buFont typeface="Times New Roman" pitchFamily="18" charset="0"/>
              <a:buNone/>
            </a:pPr>
            <a:r>
              <a:rPr lang="ru-RU" altLang="ru-RU" sz="2400" b="1" dirty="0" smtClean="0">
                <a:solidFill>
                  <a:schemeClr val="bg1"/>
                </a:solidFill>
                <a:latin typeface="Times New Roman" pitchFamily="18" charset="0"/>
              </a:rPr>
              <a:t>Нулевая терпимость</a:t>
            </a:r>
          </a:p>
        </p:txBody>
      </p:sp>
      <p:pic>
        <p:nvPicPr>
          <p:cNvPr id="11" name="Рисунок 8"/>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400" dirty="0" smtClean="0">
                <a:latin typeface="Times New Roman" pitchFamily="18" charset="0"/>
                <a:cs typeface="Times New Roman" pitchFamily="18" charset="0"/>
              </a:rPr>
              <a:t>56. Целью обеспечения информационной безопасности является укрепление суверенитета Российской Федерации в информационном пространстве.</a:t>
            </a:r>
            <a:endParaRPr lang="ru-RU" sz="1400"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70000" lnSpcReduction="20000"/>
          </a:bodyPr>
          <a:lstStyle/>
          <a:p>
            <a:r>
              <a:rPr lang="ru-RU" dirty="0" smtClean="0"/>
              <a:t>52. В целях дестабилизации общественно-политической ситуации в Российской Федерации распространяется недостоверная информация, в том числе заведомо ложные сообщения об угрозе совершения террористических актов. В информационно-телекоммуникационной сети "Интернет" (далее - сеть "Интернет") размещаются материалы террористических и экстремистских организаций, призывы к массовым беспорядкам, осуществлению экстремистской деятельности, участию в массовых (публичных) мероприятиях, проводимых с нарушением установленного порядка, совершению самоубийства, осуществляется пропаганда криминального образа жизни, потребления наркотических средств и психотропных веществ, размещается иная противоправная информация. Основным объектом такого деструктивного воздействия является молодежь.</a:t>
            </a:r>
            <a:endParaRPr lang="ru-RU"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51520" y="1600200"/>
            <a:ext cx="4244280" cy="4525963"/>
          </a:xfrm>
        </p:spPr>
        <p:txBody>
          <a:bodyPr>
            <a:normAutofit fontScale="47500" lnSpcReduction="20000"/>
          </a:bodyPr>
          <a:lstStyle/>
          <a:p>
            <a:pPr>
              <a:buNone/>
            </a:pPr>
            <a:r>
              <a:rPr lang="ru-RU" dirty="0" smtClean="0">
                <a:latin typeface="Times New Roman" pitchFamily="18" charset="0"/>
                <a:cs typeface="Times New Roman" pitchFamily="18" charset="0"/>
              </a:rPr>
              <a:t>         в течение 3 лет имеет мысль о том, что нужно убить в школе детей топором.</a:t>
            </a:r>
          </a:p>
          <a:p>
            <a:pPr>
              <a:buNone/>
            </a:pPr>
            <a:r>
              <a:rPr lang="ru-RU" dirty="0" smtClean="0">
                <a:latin typeface="Times New Roman" pitchFamily="18" charset="0"/>
                <a:cs typeface="Times New Roman" pitchFamily="18" charset="0"/>
              </a:rPr>
              <a:t>        С собственных слов, с 10-летнего возраста “подсел” на мобильный телефон, стал много времени проводить играя на нем в игры, “</a:t>
            </a:r>
            <a:r>
              <a:rPr lang="ru-RU" dirty="0" err="1" smtClean="0">
                <a:latin typeface="Times New Roman" pitchFamily="18" charset="0"/>
                <a:cs typeface="Times New Roman" pitchFamily="18" charset="0"/>
              </a:rPr>
              <a:t>серфить</a:t>
            </a:r>
            <a:r>
              <a:rPr lang="ru-RU" dirty="0" smtClean="0">
                <a:latin typeface="Times New Roman" pitchFamily="18" charset="0"/>
                <a:cs typeface="Times New Roman" pitchFamily="18" charset="0"/>
              </a:rPr>
              <a:t>” все подряд в интернете, в результате чего успеваемость заметно снизилась. Самостоятельно поняв, что зависим от </a:t>
            </a:r>
            <a:r>
              <a:rPr lang="ru-RU" dirty="0" err="1" smtClean="0">
                <a:latin typeface="Times New Roman" pitchFamily="18" charset="0"/>
                <a:cs typeface="Times New Roman" pitchFamily="18" charset="0"/>
              </a:rPr>
              <a:t>гаджета</a:t>
            </a:r>
            <a:r>
              <a:rPr lang="ru-RU" dirty="0" smtClean="0">
                <a:latin typeface="Times New Roman" pitchFamily="18" charset="0"/>
                <a:cs typeface="Times New Roman" pitchFamily="18" charset="0"/>
              </a:rPr>
              <a:t>, с собственных слов, старался ограничить время пользования телефоном и компьютером, однако “все равно тянуло играть”. С собственных слов, в то время старался убедить одноклассников в том, что использование </a:t>
            </a:r>
            <a:r>
              <a:rPr lang="ru-RU" dirty="0" err="1" smtClean="0">
                <a:latin typeface="Times New Roman" pitchFamily="18" charset="0"/>
                <a:cs typeface="Times New Roman" pitchFamily="18" charset="0"/>
              </a:rPr>
              <a:t>гаджетов</a:t>
            </a:r>
            <a:r>
              <a:rPr lang="ru-RU" dirty="0" smtClean="0">
                <a:latin typeface="Times New Roman" pitchFamily="18" charset="0"/>
                <a:cs typeface="Times New Roman" pitchFamily="18" charset="0"/>
              </a:rPr>
              <a:t> пагубно влияет на них, однако всерьез его никто не воспринимал. С собственных слов, тогда понял, что “их уже не исправить”, “ничего не исправить”. С собственных слов, примерно 3 года назад без каких-либо видимых причин пришла мысль о том, что нужно прийти в школу с топором и убивать людей в возрасте от 8 до 20 лет. </a:t>
            </a:r>
          </a:p>
          <a:p>
            <a:pPr>
              <a:buNone/>
            </a:pPr>
            <a:r>
              <a:rPr lang="ru-RU" dirty="0" smtClean="0">
                <a:latin typeface="Times New Roman" pitchFamily="18" charset="0"/>
                <a:cs typeface="Times New Roman" pitchFamily="18" charset="0"/>
              </a:rPr>
              <a:t>        С собственных слов, ранее не испытывал потребности кого-то обнимать, целовать, однако с данной девушкой все это доставляло удовольствие, хотелось бы заниматься с ней сексом. Девушка состоит под наблюдением инспектора по делам несовершеннолетних в связи с деструктивной деятельностью в соц. сетях (использует </a:t>
            </a:r>
            <a:r>
              <a:rPr lang="ru-RU" dirty="0" err="1" smtClean="0">
                <a:latin typeface="Times New Roman" pitchFamily="18" charset="0"/>
                <a:cs typeface="Times New Roman" pitchFamily="18" charset="0"/>
              </a:rPr>
              <a:t>контент</a:t>
            </a:r>
            <a:r>
              <a:rPr lang="ru-RU" dirty="0" smtClean="0">
                <a:latin typeface="Times New Roman" pitchFamily="18" charset="0"/>
                <a:cs typeface="Times New Roman" pitchFamily="18" charset="0"/>
              </a:rPr>
              <a:t>, посвященный массовым убийствам в школах).</a:t>
            </a:r>
          </a:p>
          <a:p>
            <a:endParaRPr lang="ru-RU" dirty="0"/>
          </a:p>
        </p:txBody>
      </p:sp>
      <p:sp>
        <p:nvSpPr>
          <p:cNvPr id="4" name="Содержимое 3"/>
          <p:cNvSpPr>
            <a:spLocks noGrp="1"/>
          </p:cNvSpPr>
          <p:nvPr>
            <p:ph sz="half" idx="2"/>
          </p:nvPr>
        </p:nvSpPr>
        <p:spPr/>
        <p:txBody>
          <a:bodyPr>
            <a:normAutofit fontScale="47500" lnSpcReduction="20000"/>
          </a:bodyPr>
          <a:lstStyle/>
          <a:p>
            <a:pPr>
              <a:buNone/>
            </a:pPr>
            <a:r>
              <a:rPr lang="ru-RU" dirty="0" smtClean="0">
                <a:latin typeface="Times New Roman" pitchFamily="18" charset="0"/>
                <a:cs typeface="Times New Roman" pitchFamily="18" charset="0"/>
              </a:rPr>
              <a:t>        Со слов матери, последний год … практически перестал общаться с ней, постоянно сидит в своей комнате, не делится с ней с своими переживаниями. Несколько лет назад стал играть на гитаре, предпочитает команды вроде </a:t>
            </a:r>
            <a:r>
              <a:rPr lang="ru-RU" dirty="0" err="1" smtClean="0">
                <a:latin typeface="Times New Roman" pitchFamily="18" charset="0"/>
                <a:cs typeface="Times New Roman" pitchFamily="18" charset="0"/>
              </a:rPr>
              <a:t>Slipknot</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Black</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Sabbath</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Nirvana</a:t>
            </a:r>
            <a:r>
              <a:rPr lang="ru-RU" dirty="0" smtClean="0">
                <a:latin typeface="Times New Roman" pitchFamily="18" charset="0"/>
                <a:cs typeface="Times New Roman" pitchFamily="18" charset="0"/>
              </a:rPr>
              <a:t>.</a:t>
            </a:r>
          </a:p>
          <a:p>
            <a:pPr>
              <a:buNone/>
            </a:pPr>
            <a:r>
              <a:rPr lang="ru-RU" dirty="0" smtClean="0">
                <a:latin typeface="Times New Roman" pitchFamily="18" charset="0"/>
                <a:cs typeface="Times New Roman" pitchFamily="18" charset="0"/>
              </a:rPr>
              <a:t>         С собственных слов, изначально хотел учинить расправу в школе 01.04.21, мотивируя тем, что это было бы символично в “день смеха”, затем неоднократно переносил исполнение задуманного. С собственных слов, хотел прийти в школу с топором и убить как можно больше людей в возрасте от 8 до 20 лет. С собственных слов, за некоторое время до запланированного деяния стал повсюду писать дату своего поступка (на парте, в учебниках, на стенах, в соц. сетях), однако никто на это никак не отреагировал. Также написал пост в соц. сети “</a:t>
            </a:r>
            <a:r>
              <a:rPr lang="ru-RU" dirty="0" err="1" smtClean="0">
                <a:latin typeface="Times New Roman" pitchFamily="18" charset="0"/>
                <a:cs typeface="Times New Roman" pitchFamily="18" charset="0"/>
              </a:rPr>
              <a:t>Вконтакте</a:t>
            </a:r>
            <a:r>
              <a:rPr lang="ru-RU" dirty="0" smtClean="0">
                <a:latin typeface="Times New Roman" pitchFamily="18" charset="0"/>
                <a:cs typeface="Times New Roman" pitchFamily="18" charset="0"/>
              </a:rPr>
              <a:t>”, где объяснил свой поступок (сразу после происшествия страницу удалил). </a:t>
            </a:r>
          </a:p>
          <a:p>
            <a:pPr>
              <a:buNone/>
            </a:pPr>
            <a:r>
              <a:rPr lang="ru-RU" dirty="0" smtClean="0">
                <a:latin typeface="Times New Roman" pitchFamily="18" charset="0"/>
                <a:cs typeface="Times New Roman" pitchFamily="18" charset="0"/>
              </a:rPr>
              <a:t>         Были вызваны сотрудники полиции, которым пациент пояснил, что собирался убивать в школе детей. Общаясь с сотрудниками полиции, заплакал, мотивировал это тем, что у него ничего не получилось.</a:t>
            </a:r>
            <a:endParaRPr lang="ru-RU" dirty="0">
              <a:latin typeface="Times New Roman" pitchFamily="18" charset="0"/>
              <a:cs typeface="Times New Roman" pitchFamily="18" charset="0"/>
            </a:endParaRPr>
          </a:p>
        </p:txBody>
      </p:sp>
      <p:sp>
        <p:nvSpPr>
          <p:cNvPr id="5" name="Rectangle 4"/>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a:buClr>
                <a:srgbClr val="000000"/>
              </a:buClr>
              <a:buFont typeface="Times New Roman" pitchFamily="18" charset="0"/>
              <a:buNone/>
            </a:pPr>
            <a:r>
              <a:rPr lang="ru-RU" altLang="ru-RU" sz="2400" b="1" dirty="0" smtClean="0">
                <a:solidFill>
                  <a:schemeClr val="bg1"/>
                </a:solidFill>
                <a:latin typeface="Times New Roman" pitchFamily="18" charset="0"/>
              </a:rPr>
              <a:t>Сбор анамнеза </a:t>
            </a:r>
          </a:p>
        </p:txBody>
      </p:sp>
      <p:pic>
        <p:nvPicPr>
          <p:cNvPr id="6" name="Рисунок 8"/>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Knpy8z0hzjU.jpg"/>
          <p:cNvPicPr>
            <a:picLocks noGrp="1" noChangeAspect="1"/>
          </p:cNvPicPr>
          <p:nvPr>
            <p:ph sz="half" idx="1"/>
          </p:nvPr>
        </p:nvPicPr>
        <p:blipFill>
          <a:blip r:embed="rId2" cstate="print"/>
          <a:stretch>
            <a:fillRect/>
          </a:stretch>
        </p:blipFill>
        <p:spPr>
          <a:xfrm>
            <a:off x="107504" y="1196752"/>
            <a:ext cx="3035224" cy="4525963"/>
          </a:xfrm>
        </p:spPr>
      </p:pic>
      <p:pic>
        <p:nvPicPr>
          <p:cNvPr id="6" name="Содержимое 5" descr="RQN_3snKOFQ.jpg"/>
          <p:cNvPicPr>
            <a:picLocks noGrp="1" noChangeAspect="1"/>
          </p:cNvPicPr>
          <p:nvPr>
            <p:ph sz="half" idx="2"/>
          </p:nvPr>
        </p:nvPicPr>
        <p:blipFill>
          <a:blip r:embed="rId3" cstate="print"/>
          <a:stretch>
            <a:fillRect/>
          </a:stretch>
        </p:blipFill>
        <p:spPr>
          <a:xfrm>
            <a:off x="3275856" y="1268760"/>
            <a:ext cx="2715578" cy="4525963"/>
          </a:xfrm>
        </p:spPr>
      </p:pic>
      <p:pic>
        <p:nvPicPr>
          <p:cNvPr id="2050" name="Picture 2" descr="C:\Users\Врач\Desktop\q2LSmABnI2I.jpg"/>
          <p:cNvPicPr>
            <a:picLocks noChangeAspect="1" noChangeArrowheads="1"/>
          </p:cNvPicPr>
          <p:nvPr/>
        </p:nvPicPr>
        <p:blipFill>
          <a:blip r:embed="rId4" cstate="print"/>
          <a:srcRect/>
          <a:stretch>
            <a:fillRect/>
          </a:stretch>
        </p:blipFill>
        <p:spPr bwMode="auto">
          <a:xfrm>
            <a:off x="5724128" y="2204864"/>
            <a:ext cx="3240360" cy="3015209"/>
          </a:xfrm>
          <a:prstGeom prst="rect">
            <a:avLst/>
          </a:prstGeom>
          <a:noFill/>
        </p:spPr>
      </p:pic>
      <p:sp>
        <p:nvSpPr>
          <p:cNvPr id="8" name="Rectangle 4"/>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a:buClr>
                <a:srgbClr val="000000"/>
              </a:buClr>
              <a:buFont typeface="Times New Roman" pitchFamily="18" charset="0"/>
              <a:buNone/>
            </a:pPr>
            <a:r>
              <a:rPr lang="ru-RU" altLang="ru-RU" sz="2400" b="1" dirty="0" smtClean="0">
                <a:solidFill>
                  <a:schemeClr val="bg1"/>
                </a:solidFill>
                <a:latin typeface="Times New Roman" pitchFamily="18" charset="0"/>
              </a:rPr>
              <a:t>Информация из </a:t>
            </a:r>
            <a:r>
              <a:rPr lang="ru-RU" altLang="ru-RU" sz="2400" b="1" dirty="0" err="1" smtClean="0">
                <a:solidFill>
                  <a:schemeClr val="bg1"/>
                </a:solidFill>
                <a:latin typeface="Times New Roman" pitchFamily="18" charset="0"/>
              </a:rPr>
              <a:t>соцсетей</a:t>
            </a:r>
            <a:endParaRPr lang="ru-RU" altLang="ru-RU" sz="2400" b="1" dirty="0" smtClean="0">
              <a:solidFill>
                <a:schemeClr val="bg1"/>
              </a:solidFill>
              <a:latin typeface="Times New Roman" pitchFamily="18" charset="0"/>
            </a:endParaRPr>
          </a:p>
        </p:txBody>
      </p:sp>
      <p:pic>
        <p:nvPicPr>
          <p:cNvPr id="9" name="Рисунок 8"/>
          <p:cNvPicPr>
            <a:picLocks noChangeAspect="1"/>
          </p:cNvPicPr>
          <p:nvPr/>
        </p:nvPicPr>
        <p:blipFill>
          <a:blip r:embed="rId5"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Содержимое 9" descr="5b3d47e8230b11ea80ca901b0e95a2a8_24aded8136cd11ea80ca901b0e95a2a8.jpg"/>
          <p:cNvPicPr>
            <a:picLocks noGrp="1" noChangeAspect="1"/>
          </p:cNvPicPr>
          <p:nvPr>
            <p:ph sz="quarter" idx="1"/>
          </p:nvPr>
        </p:nvPicPr>
        <p:blipFill>
          <a:blip r:embed="rId2" cstate="print"/>
          <a:stretch>
            <a:fillRect/>
          </a:stretch>
        </p:blipFill>
        <p:spPr>
          <a:xfrm>
            <a:off x="596080" y="1600200"/>
            <a:ext cx="3760840" cy="2185988"/>
          </a:xfrm>
        </p:spPr>
      </p:pic>
      <p:pic>
        <p:nvPicPr>
          <p:cNvPr id="11" name="Содержимое 10" descr="butylka.jpg"/>
          <p:cNvPicPr>
            <a:picLocks noGrp="1" noChangeAspect="1"/>
          </p:cNvPicPr>
          <p:nvPr>
            <p:ph sz="quarter" idx="2"/>
          </p:nvPr>
        </p:nvPicPr>
        <p:blipFill>
          <a:blip r:embed="rId3" cstate="print"/>
          <a:stretch>
            <a:fillRect/>
          </a:stretch>
        </p:blipFill>
        <p:spPr>
          <a:xfrm>
            <a:off x="4932040" y="1628800"/>
            <a:ext cx="3840426" cy="2160240"/>
          </a:xfrm>
        </p:spPr>
      </p:pic>
      <p:pic>
        <p:nvPicPr>
          <p:cNvPr id="12" name="Содержимое 11" descr="Stickybombw_3.png"/>
          <p:cNvPicPr>
            <a:picLocks noGrp="1" noChangeAspect="1"/>
          </p:cNvPicPr>
          <p:nvPr>
            <p:ph sz="quarter" idx="3"/>
          </p:nvPr>
        </p:nvPicPr>
        <p:blipFill>
          <a:blip r:embed="rId4" cstate="print"/>
          <a:stretch>
            <a:fillRect/>
          </a:stretch>
        </p:blipFill>
        <p:spPr>
          <a:xfrm>
            <a:off x="594715" y="3938588"/>
            <a:ext cx="3763570" cy="2187575"/>
          </a:xfrm>
        </p:spPr>
      </p:pic>
      <p:pic>
        <p:nvPicPr>
          <p:cNvPr id="13" name="Содержимое 12" descr="stg44_1000.png"/>
          <p:cNvPicPr>
            <a:picLocks noGrp="1" noChangeAspect="1"/>
          </p:cNvPicPr>
          <p:nvPr>
            <p:ph sz="quarter" idx="4"/>
          </p:nvPr>
        </p:nvPicPr>
        <p:blipFill>
          <a:blip r:embed="rId5" cstate="print"/>
          <a:stretch>
            <a:fillRect/>
          </a:stretch>
        </p:blipFill>
        <p:spPr>
          <a:xfrm>
            <a:off x="4932039" y="3933056"/>
            <a:ext cx="3778531" cy="2520280"/>
          </a:xfrm>
        </p:spPr>
      </p:pic>
      <p:sp>
        <p:nvSpPr>
          <p:cNvPr id="7" name="Rectangle 3"/>
          <p:cNvSpPr>
            <a:spLocks noGrp="1" noChangeArrowheads="1"/>
          </p:cNvSpPr>
          <p:nvPr>
            <p:ph type="title" sz="quarter"/>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Выбор оружия </a:t>
            </a:r>
          </a:p>
        </p:txBody>
      </p:sp>
      <p:pic>
        <p:nvPicPr>
          <p:cNvPr id="8" name="Рисунок 6"/>
          <p:cNvPicPr>
            <a:picLocks noChangeAspect="1"/>
          </p:cNvPicPr>
          <p:nvPr/>
        </p:nvPicPr>
        <p:blipFill>
          <a:blip r:embed="rId6"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152400" y="1600200"/>
            <a:ext cx="8839200" cy="4876800"/>
          </a:xfrm>
        </p:spPr>
        <p:txBody>
          <a:bodyPr/>
          <a:lstStyle/>
          <a:p>
            <a:pPr eaLnBrk="1" hangingPunct="1">
              <a:buFontTx/>
              <a:buNone/>
            </a:pPr>
            <a:r>
              <a:rPr lang="ru-RU" sz="2400" dirty="0" smtClean="0"/>
              <a:t>     </a:t>
            </a:r>
            <a:r>
              <a:rPr lang="ru-RU" sz="1800" dirty="0" smtClean="0">
                <a:latin typeface="Times New Roman" pitchFamily="18" charset="0"/>
              </a:rPr>
              <a:t>Тревожные сигналы – это определенные действия в их поведении, направленном на совершение атаки. В них входят: поиск оружия, изучение чертежей школы для планирования атаки, и т.д. </a:t>
            </a:r>
            <a:r>
              <a:rPr lang="ru-RU" sz="1800" b="1" dirty="0" smtClean="0">
                <a:latin typeface="Times New Roman" pitchFamily="18" charset="0"/>
              </a:rPr>
              <a:t>Ключевым аспектом является «утечка»:</a:t>
            </a:r>
            <a:r>
              <a:rPr lang="ru-RU" sz="1800" dirty="0" smtClean="0">
                <a:latin typeface="Times New Roman" pitchFamily="18" charset="0"/>
              </a:rPr>
              <a:t> посвящение в свои планы других людей. Школьник может попробовать предложить кому-нибудь посодействовать в его замысле, попросить близкого друга не приходить в школу в какой-то определенный день, хвастаться насчет близящейся атаки или другим образом проявлять жестокие намерения. Наиболее очевидные тревожные признаки часто игнорируются, потому что их попросту не воспринимают всерьез. </a:t>
            </a:r>
          </a:p>
          <a:p>
            <a:pPr eaLnBrk="1" hangingPunct="1">
              <a:buFontTx/>
              <a:buNone/>
            </a:pPr>
            <a:r>
              <a:rPr lang="ru-RU" sz="1800" dirty="0" smtClean="0">
                <a:latin typeface="Times New Roman" pitchFamily="18" charset="0"/>
              </a:rPr>
              <a:t>      Как показывает печальная практика, будущие стрелки четко заявляли о своих намерениях, но никакого вмешательства не было. Для этого может быть несколько причин. Во-первых, школьники, возможно, могут казаться слишком юными для совершения убийства. Во-вторых, в некоторых случаях за такими учениками может закрепляться репутация «странных» – они часто говорят непонятные вещи; таким образом, никто не принимает их слова всерьез. В-третьих, иногда стрелки угрожали прямо, но когда их друзья задавали вопросы, брали свои слова обратно.</a:t>
            </a:r>
          </a:p>
        </p:txBody>
      </p:sp>
      <p:sp>
        <p:nvSpPr>
          <p:cNvPr id="51203" name="Rectangle 3"/>
          <p:cNvSpPr>
            <a:spLocks noGrp="1" noChangeArrowheads="1"/>
          </p:cNvSpPr>
          <p:nvPr>
            <p:ph type="title"/>
          </p:nvPr>
        </p:nvSpPr>
        <p:spPr>
          <a:xfrm>
            <a:off x="0" y="0"/>
            <a:ext cx="7924800" cy="990600"/>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Утечка была всегда</a:t>
            </a:r>
          </a:p>
        </p:txBody>
      </p:sp>
      <p:pic>
        <p:nvPicPr>
          <p:cNvPr id="51204" name="Рисунок 6"/>
          <p:cNvPicPr>
            <a:picLocks noChangeAspect="1"/>
          </p:cNvPicPr>
          <p:nvPr/>
        </p:nvPicPr>
        <p:blipFill>
          <a:blip r:embed="rId2"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p:txBody>
          <a:bodyPr>
            <a:normAutofit/>
          </a:bodyPr>
          <a:lstStyle/>
          <a:p>
            <a:pPr>
              <a:buNone/>
            </a:pPr>
            <a:r>
              <a:rPr lang="ru-RU" sz="2400" dirty="0" smtClean="0">
                <a:latin typeface="Times New Roman" pitchFamily="18" charset="0"/>
                <a:cs typeface="Times New Roman" pitchFamily="18" charset="0"/>
              </a:rPr>
              <a:t>Сигнал директору или другому представителю</a:t>
            </a:r>
          </a:p>
          <a:p>
            <a:pPr>
              <a:buNone/>
            </a:pPr>
            <a:r>
              <a:rPr lang="ru-RU" sz="2400" dirty="0" smtClean="0">
                <a:latin typeface="Times New Roman" pitchFamily="18" charset="0"/>
                <a:cs typeface="Times New Roman" pitchFamily="18" charset="0"/>
              </a:rPr>
              <a:t>администрации </a:t>
            </a:r>
          </a:p>
          <a:p>
            <a:pPr>
              <a:buNone/>
            </a:pPr>
            <a:r>
              <a:rPr lang="ru-RU" sz="2400" dirty="0" smtClean="0">
                <a:latin typeface="Times New Roman" pitchFamily="18" charset="0"/>
                <a:cs typeface="Times New Roman" pitchFamily="18" charset="0"/>
              </a:rPr>
              <a:t>Вызов всех экстренных служб по телефону 112</a:t>
            </a:r>
          </a:p>
          <a:p>
            <a:pPr>
              <a:buNone/>
            </a:pPr>
            <a:r>
              <a:rPr lang="ru-RU" sz="2400" dirty="0" smtClean="0">
                <a:latin typeface="Times New Roman" pitchFamily="18" charset="0"/>
                <a:cs typeface="Times New Roman" pitchFamily="18" charset="0"/>
              </a:rPr>
              <a:t>Объявление по громкой связи</a:t>
            </a:r>
          </a:p>
          <a:p>
            <a:pPr>
              <a:buNone/>
            </a:pPr>
            <a:r>
              <a:rPr lang="ru-RU" sz="2400" dirty="0" smtClean="0">
                <a:latin typeface="Times New Roman" pitchFamily="18" charset="0"/>
                <a:cs typeface="Times New Roman" pitchFamily="18" charset="0"/>
              </a:rPr>
              <a:t>Забаррикадировать двери</a:t>
            </a:r>
          </a:p>
          <a:p>
            <a:pPr>
              <a:buNone/>
            </a:pPr>
            <a:r>
              <a:rPr lang="ru-RU" sz="2400" dirty="0" smtClean="0">
                <a:latin typeface="Times New Roman" pitchFamily="18" charset="0"/>
                <a:cs typeface="Times New Roman" pitchFamily="18" charset="0"/>
              </a:rPr>
              <a:t>Отойти в дальних угол, максимально от окон и дверей, по</a:t>
            </a:r>
          </a:p>
          <a:p>
            <a:pPr>
              <a:buNone/>
            </a:pPr>
            <a:r>
              <a:rPr lang="ru-RU" sz="2400" dirty="0" smtClean="0">
                <a:latin typeface="Times New Roman" pitchFamily="18" charset="0"/>
                <a:cs typeface="Times New Roman" pitchFamily="18" charset="0"/>
              </a:rPr>
              <a:t>возможности лечь на пол</a:t>
            </a:r>
          </a:p>
          <a:p>
            <a:pPr>
              <a:buNone/>
            </a:pPr>
            <a:r>
              <a:rPr lang="ru-RU" sz="2400" dirty="0" smtClean="0">
                <a:latin typeface="Times New Roman" pitchFamily="18" charset="0"/>
                <a:cs typeface="Times New Roman" pitchFamily="18" charset="0"/>
              </a:rPr>
              <a:t>Звонки со всех телефонов на номер 112, а не съемка</a:t>
            </a:r>
          </a:p>
          <a:p>
            <a:pPr>
              <a:buNone/>
            </a:pPr>
            <a:r>
              <a:rPr lang="ru-RU" sz="2400" dirty="0" smtClean="0">
                <a:latin typeface="Times New Roman" pitchFamily="18" charset="0"/>
                <a:cs typeface="Times New Roman" pitchFamily="18" charset="0"/>
              </a:rPr>
              <a:t>По возможности сохранять тишину</a:t>
            </a:r>
          </a:p>
          <a:p>
            <a:pPr>
              <a:buNone/>
            </a:pPr>
            <a:r>
              <a:rPr lang="ru-RU" sz="2400" dirty="0" smtClean="0">
                <a:latin typeface="Times New Roman" pitchFamily="18" charset="0"/>
                <a:cs typeface="Times New Roman" pitchFamily="18" charset="0"/>
              </a:rPr>
              <a:t>Ждать оповещение о возможности выхода</a:t>
            </a:r>
            <a:endParaRPr lang="ru-RU" sz="2400" dirty="0">
              <a:latin typeface="Times New Roman" pitchFamily="18" charset="0"/>
              <a:cs typeface="Times New Roman" pitchFamily="18" charset="0"/>
            </a:endParaRPr>
          </a:p>
        </p:txBody>
      </p:sp>
      <p:sp>
        <p:nvSpPr>
          <p:cNvPr id="4" name="Rectangle 3"/>
          <p:cNvSpPr>
            <a:spLocks noGrp="1" noChangeArrowheads="1"/>
          </p:cNvSpPr>
          <p:nvPr>
            <p:ph type="title"/>
          </p:nvPr>
        </p:nvSpPr>
        <p:spPr>
          <a:xfrm>
            <a:off x="0" y="0"/>
            <a:ext cx="8028384"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Активное нападение</a:t>
            </a:r>
          </a:p>
        </p:txBody>
      </p:sp>
      <p:pic>
        <p:nvPicPr>
          <p:cNvPr id="7" name="Рисунок 6"/>
          <p:cNvPicPr>
            <a:picLocks noChangeAspect="1"/>
          </p:cNvPicPr>
          <p:nvPr/>
        </p:nvPicPr>
        <p:blipFill>
          <a:blip r:embed="rId2"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fontScale="40000" lnSpcReduction="20000"/>
          </a:bodyPr>
          <a:lstStyle/>
          <a:p>
            <a:r>
              <a:rPr lang="ru-RU" dirty="0" smtClean="0"/>
              <a:t>1. Если слышишь стрельбу (во дворе, школе, ТЦ) - беги. Не разбирайся, что происходит. Не останавливайся снимать, чтобы потом выложить и </a:t>
            </a:r>
            <a:r>
              <a:rPr lang="ru-RU" dirty="0" err="1" smtClean="0"/>
              <a:t>хайпануть</a:t>
            </a:r>
            <a:r>
              <a:rPr lang="ru-RU" dirty="0" smtClean="0"/>
              <a:t>. Беги наружу (но так, чтобы паникующая толпа не затоптала), отбегай далеко. Звони родителям, что живой. Вызывай полицию.</a:t>
            </a:r>
            <a:br>
              <a:rPr lang="ru-RU" dirty="0" smtClean="0"/>
            </a:br>
            <a:r>
              <a:rPr lang="ru-RU" dirty="0" smtClean="0"/>
              <a:t>2. Если стреляют рядом или в твою сторону - падай за парту, за колонну, ползи за угол и прячься. Двери можно забаррикадировать чем угодно. Если понимаешь, что убийца идет к тебе - действуй по ситуации, но между "просто умер" и "дал по голове стулом и выжил" лучше выбрать жизнь. Если не можешь спрятаться - притворись мертвым, если убийца не "достреливает" жертв.</a:t>
            </a:r>
            <a:br>
              <a:rPr lang="ru-RU" dirty="0" smtClean="0"/>
            </a:br>
            <a:r>
              <a:rPr lang="ru-RU" dirty="0" smtClean="0"/>
              <a:t>Если решил бежать - петляй. Не беги прямо. Три шага вперед, один вбок, </a:t>
            </a:r>
            <a:r>
              <a:rPr lang="ru-RU" dirty="0" err="1" smtClean="0"/>
              <a:t>четрые</a:t>
            </a:r>
            <a:r>
              <a:rPr lang="ru-RU" dirty="0" smtClean="0"/>
              <a:t> перед - один вбок.</a:t>
            </a:r>
            <a:br>
              <a:rPr lang="ru-RU" dirty="0" smtClean="0"/>
            </a:br>
            <a:r>
              <a:rPr lang="ru-RU" dirty="0" smtClean="0"/>
              <a:t>3. Взрыв рядом и ты живой? Выбирайся скорее. Не снимай на мобильный - может быть второй взрыв, расстрел, обрушение здания</a:t>
            </a:r>
            <a:br>
              <a:rPr lang="ru-RU" dirty="0" smtClean="0"/>
            </a:br>
            <a:r>
              <a:rPr lang="ru-RU" dirty="0" smtClean="0"/>
              <a:t>4. Не стесняйся, не бойся падать. Даже в грязь. Даже в самой новой дорогой одежде. Даже если больно. Одежду можно купить, синяки пройдут, а жизнь не купишь</a:t>
            </a:r>
            <a:br>
              <a:rPr lang="ru-RU" dirty="0" smtClean="0"/>
            </a:br>
            <a:r>
              <a:rPr lang="ru-RU" dirty="0" smtClean="0">
                <a:solidFill>
                  <a:srgbClr val="FF0000"/>
                </a:solidFill>
              </a:rPr>
              <a:t>5. Если твой друг, одноклассник или приятель пишет, что хочет убить учителей, взорвать школу, если ты знаешь/слышал/прочитал в его </a:t>
            </a:r>
            <a:r>
              <a:rPr lang="ru-RU" dirty="0" err="1" smtClean="0">
                <a:solidFill>
                  <a:srgbClr val="FF0000"/>
                </a:solidFill>
              </a:rPr>
              <a:t>соцсети</a:t>
            </a:r>
            <a:r>
              <a:rPr lang="ru-RU" dirty="0" smtClean="0">
                <a:solidFill>
                  <a:srgbClr val="FF0000"/>
                </a:solidFill>
              </a:rPr>
              <a:t>/чате про сделанную взрывчатку, откуда-то появившееся оружие - напиши в полицию, если стесняешься позвонить. Или в ФСБ. Нет, тебя не потащат на очную ставку и не опозорят как стукача перед всем классом.</a:t>
            </a:r>
            <a:r>
              <a:rPr lang="ru-RU" dirty="0" smtClean="0"/>
              <a:t/>
            </a:r>
            <a:br>
              <a:rPr lang="ru-RU" dirty="0" smtClean="0"/>
            </a:br>
            <a:r>
              <a:rPr lang="ru-RU" dirty="0" smtClean="0"/>
              <a:t>Не отделывайся шутками "мы думали, ты </a:t>
            </a:r>
            <a:r>
              <a:rPr lang="ru-RU" dirty="0" err="1" smtClean="0"/>
              <a:t>чмо</a:t>
            </a:r>
            <a:r>
              <a:rPr lang="ru-RU" dirty="0" smtClean="0"/>
              <a:t>, а ты "</a:t>
            </a:r>
            <a:r>
              <a:rPr lang="ru-RU" dirty="0" err="1" smtClean="0"/>
              <a:t>Колумбайн</a:t>
            </a:r>
            <a:r>
              <a:rPr lang="ru-RU" dirty="0" smtClean="0"/>
              <a:t>", "Чего сразу мэра не завалишь?" или "</a:t>
            </a:r>
            <a:r>
              <a:rPr lang="ru-RU" dirty="0" err="1" smtClean="0"/>
              <a:t>Ооо</a:t>
            </a:r>
            <a:r>
              <a:rPr lang="ru-RU" dirty="0" smtClean="0"/>
              <a:t>, </a:t>
            </a:r>
            <a:r>
              <a:rPr lang="ru-RU" dirty="0" err="1" smtClean="0"/>
              <a:t>кек</a:t>
            </a:r>
            <a:r>
              <a:rPr lang="ru-RU" dirty="0" smtClean="0"/>
              <a:t> </a:t>
            </a:r>
            <a:r>
              <a:rPr lang="ru-RU" dirty="0" err="1" smtClean="0"/>
              <a:t>лол</a:t>
            </a:r>
            <a:r>
              <a:rPr lang="ru-RU" dirty="0" smtClean="0"/>
              <a:t>".</a:t>
            </a:r>
            <a:br>
              <a:rPr lang="ru-RU" dirty="0" smtClean="0"/>
            </a:br>
            <a:r>
              <a:rPr lang="ru-RU" dirty="0" smtClean="0"/>
              <a:t>Зато ты будешь живой. И одноклассники живые. Даже если это шутка, лучше </a:t>
            </a:r>
            <a:r>
              <a:rPr lang="ru-RU" dirty="0" err="1" smtClean="0"/>
              <a:t>перебдеть</a:t>
            </a:r>
            <a:r>
              <a:rPr lang="ru-RU" dirty="0" smtClean="0"/>
              <a:t>, чем потом лежать в могиле или нести цветы, раздавая интервью "он писал, что хочет убивать, но мы думали это по приколу".</a:t>
            </a:r>
            <a:br>
              <a:rPr lang="ru-RU" dirty="0" smtClean="0"/>
            </a:br>
            <a:r>
              <a:rPr lang="ru-RU" dirty="0" smtClean="0"/>
              <a:t>6. Может, взрослые и тормоза, </a:t>
            </a:r>
            <a:r>
              <a:rPr lang="ru-RU" dirty="0" err="1" smtClean="0"/>
              <a:t>дебилы</a:t>
            </a:r>
            <a:r>
              <a:rPr lang="ru-RU" dirty="0" smtClean="0"/>
              <a:t> и не понимают ваше поколение, но если что случится - ты же побежишь к ним и именно они приедут с сиренами и автоматами тебя спасать. Поэтому лучше предотвратить, чем расхлебывать.</a:t>
            </a:r>
            <a:endParaRPr lang="ru-RU" dirty="0"/>
          </a:p>
        </p:txBody>
      </p:sp>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Активное нападение</a:t>
            </a:r>
          </a:p>
        </p:txBody>
      </p:sp>
      <p:pic>
        <p:nvPicPr>
          <p:cNvPr id="5" name="Рисунок 4"/>
          <p:cNvPicPr>
            <a:picLocks noChangeAspect="1"/>
          </p:cNvPicPr>
          <p:nvPr/>
        </p:nvPicPr>
        <p:blipFill>
          <a:blip r:embed="rId2"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fontScale="62500" lnSpcReduction="20000"/>
          </a:bodyPr>
          <a:lstStyle/>
          <a:p>
            <a:r>
              <a:rPr lang="ru-RU" b="1" dirty="0" smtClean="0"/>
              <a:t>Эвакуация.</a:t>
            </a:r>
            <a:r>
              <a:rPr lang="ru-RU" dirty="0" smtClean="0"/>
              <a:t> Если есть такая возможность, лучше всего покинуть здание, где идет стрельба. Так что первым делом стоит прикинуть, можно ли без риска для жизни выбраться с территории школы.- Если есть возможность эвакуироваться, сделайте это вне зависимости от того, хотят ли бежать ваши друзья- Если ваш рюкзак, телефон или какие-то другие вещи остались в другом месте, и за ними нужно идти – оставьте их в здании, эвакуируйтесь без них- Если можете, помогите эвакуироваться другим, подскажите безопасный путь, если знаете такой- Если знаете, где сейчас находится нападающий, предупредите других, чтобы не шли туда- Если в здании уже есть полицейские, четко следуйте их инструкциям- Держите руки на виду- Не пытайтесь вынести раненых: вы не знаете, что с ними, и, скорее всего, не обладаете знаниями, чтобы оказать им нужную помощь. Так что любое перемещение может быть только хуже для них- Как только окажетесь в безопасном месте, позвоните в «скорую» и полицию.</a:t>
            </a:r>
          </a:p>
          <a:p>
            <a:endParaRPr lang="ru-RU" dirty="0"/>
          </a:p>
        </p:txBody>
      </p:sp>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Активное нападение, американская инструкция</a:t>
            </a:r>
          </a:p>
        </p:txBody>
      </p:sp>
      <p:pic>
        <p:nvPicPr>
          <p:cNvPr id="5" name="Рисунок 4"/>
          <p:cNvPicPr>
            <a:picLocks noChangeAspect="1"/>
          </p:cNvPicPr>
          <p:nvPr/>
        </p:nvPicPr>
        <p:blipFill>
          <a:blip r:embed="rId2"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1268760"/>
            <a:ext cx="8784976" cy="4857403"/>
          </a:xfrm>
        </p:spPr>
        <p:txBody>
          <a:bodyPr>
            <a:normAutofit fontScale="47500" lnSpcReduction="20000"/>
          </a:bodyPr>
          <a:lstStyle/>
          <a:p>
            <a:r>
              <a:rPr lang="ru-RU" b="1" dirty="0" smtClean="0"/>
              <a:t>Укрытие.</a:t>
            </a:r>
            <a:r>
              <a:rPr lang="ru-RU" dirty="0" smtClean="0"/>
              <a:t> Если сбежать из школы не получается, нужно спрятаться. Так можно выиграть время, пока на место происшествия прибудут силовики и обезвредят нападающего.- Идеальное укрытие – это отдельный класс или кабинет. Там он не будет вас видеть, а стены и двери защитят от пуль- Обязательно заприте замок в помещении, где вы прячетесь. Если это невозможно, подоприте дверь чем-нибудь тяжелым- Не прячьтесь в помещениях с единственным выходом. Ведь если нападающий найдет вас в таком укрытии, вы окажетесь в ловушке- Спрятавшись, выключите звук на мобильных телефонах. Также выключите любой источник звук, например, телевизор или компьютер. Сидите тихо- Спрячьтесь за шкафами или партами, таким образом, чтобы вас не было видно от входа, и чтобы они прикрывали вас от пуль.</a:t>
            </a:r>
          </a:p>
          <a:p>
            <a:r>
              <a:rPr lang="ru-RU" b="1" dirty="0" smtClean="0"/>
              <a:t>Атака на преступника. </a:t>
            </a:r>
            <a:r>
              <a:rPr lang="ru-RU" dirty="0" smtClean="0"/>
              <a:t>Эксперты не советуют пытаться самостоятельно обезоружить нападающего, вырвать у него оружие или еще каким-то образом попытаться на него напасть. Пусть этим займутся специально обученные люди. Кидаться на него можно только в одном случае: он сейчас напрямую угрожает вашей жизни, и другого выхода у вас нет.- Если вы все-таки решились атаковать злоумышленника, действуйте максимально агрессивно. И если уже начали, не останавливайтесь- Кричите – это пугает и сбивает с толку- Кидайте в него предметы и используйте предметы вокруг как оружие. Голыми руками многого не </a:t>
            </a:r>
            <a:r>
              <a:rPr lang="ru-RU" dirty="0" err="1" smtClean="0"/>
              <a:t>добиться.Встреча</a:t>
            </a:r>
            <a:r>
              <a:rPr lang="ru-RU" dirty="0" smtClean="0"/>
              <a:t> с полицией. На место происшествия быстро прибудут специально обученные люди, которые призваны остановить преступника. Не нужно им мешать или пытаться помочь.- Следуйте всех указаниям правоохранительных органов- Не держите ничего в руках, будь то одежда или рюкзак. Бойцы обучены вычислять потенциальную угрозу, и когда они не видят руки человека, они думают, что он вооружен. Лучше всего просто поднять руки вверх, демонстрируя, что вы не опасны- Не делайте резких движений, не пытайтесь схватить полицейского или спецназовца- Если можете, помогите им информацией. В такой ситуации бойцам критично важно знать, сколько стрелков, какие у них оружие, их приметы и одежда, число жертв, хотя бы ориентировочно.</a:t>
            </a:r>
          </a:p>
          <a:p>
            <a:r>
              <a:rPr lang="ru-RU" dirty="0" smtClean="0"/>
              <a:t>Читайте на WWW.KP.RU: https://www.kp.ru/daily/27275/4411256/</a:t>
            </a:r>
            <a:endParaRPr lang="ru-RU" dirty="0"/>
          </a:p>
        </p:txBody>
      </p:sp>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Активное нападение</a:t>
            </a:r>
          </a:p>
        </p:txBody>
      </p:sp>
      <p:pic>
        <p:nvPicPr>
          <p:cNvPr id="5" name="Рисунок 4"/>
          <p:cNvPicPr>
            <a:picLocks noChangeAspect="1"/>
          </p:cNvPicPr>
          <p:nvPr/>
        </p:nvPicPr>
        <p:blipFill>
          <a:blip r:embed="rId2"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buNone/>
            </a:pPr>
            <a:r>
              <a:rPr lang="ru-RU" sz="2400" dirty="0" smtClean="0">
                <a:latin typeface="Times New Roman" pitchFamily="18" charset="0"/>
                <a:cs typeface="Times New Roman" pitchFamily="18" charset="0"/>
              </a:rPr>
              <a:t>Учителю продолжить занятие</a:t>
            </a:r>
          </a:p>
          <a:p>
            <a:pPr>
              <a:buNone/>
            </a:pPr>
            <a:r>
              <a:rPr lang="ru-RU" sz="2400" dirty="0" smtClean="0">
                <a:latin typeface="Times New Roman" pitchFamily="18" charset="0"/>
                <a:cs typeface="Times New Roman" pitchFamily="18" charset="0"/>
              </a:rPr>
              <a:t>Не провоцировать ученика</a:t>
            </a:r>
          </a:p>
          <a:p>
            <a:pPr>
              <a:buNone/>
            </a:pPr>
            <a:r>
              <a:rPr lang="ru-RU" sz="2400" dirty="0" smtClean="0">
                <a:latin typeface="Times New Roman" pitchFamily="18" charset="0"/>
                <a:cs typeface="Times New Roman" pitchFamily="18" charset="0"/>
              </a:rPr>
              <a:t>Незаметно оповестить через телефон или </a:t>
            </a:r>
            <a:r>
              <a:rPr lang="ru-RU" sz="2400" dirty="0" err="1" smtClean="0">
                <a:latin typeface="Times New Roman" pitchFamily="18" charset="0"/>
                <a:cs typeface="Times New Roman" pitchFamily="18" charset="0"/>
              </a:rPr>
              <a:t>соцсети</a:t>
            </a:r>
            <a:endParaRPr lang="ru-RU" sz="2400" dirty="0" smtClean="0">
              <a:latin typeface="Times New Roman" pitchFamily="18" charset="0"/>
              <a:cs typeface="Times New Roman" pitchFamily="18" charset="0"/>
            </a:endParaRPr>
          </a:p>
          <a:p>
            <a:pPr>
              <a:buNone/>
            </a:pPr>
            <a:r>
              <a:rPr lang="ru-RU" sz="2400" dirty="0" smtClean="0">
                <a:latin typeface="Times New Roman" pitchFamily="18" charset="0"/>
                <a:cs typeface="Times New Roman" pitchFamily="18" charset="0"/>
              </a:rPr>
              <a:t>администрацию, </a:t>
            </a:r>
            <a:r>
              <a:rPr lang="ru-RU" sz="2400" dirty="0" err="1" smtClean="0">
                <a:latin typeface="Times New Roman" pitchFamily="18" charset="0"/>
                <a:cs typeface="Times New Roman" pitchFamily="18" charset="0"/>
              </a:rPr>
              <a:t>смс</a:t>
            </a:r>
            <a:r>
              <a:rPr lang="ru-RU" sz="2400" dirty="0" smtClean="0">
                <a:latin typeface="Times New Roman" pitchFamily="18" charset="0"/>
                <a:cs typeface="Times New Roman" pitchFamily="18" charset="0"/>
              </a:rPr>
              <a:t>.</a:t>
            </a:r>
          </a:p>
          <a:p>
            <a:pPr>
              <a:buNone/>
            </a:pPr>
            <a:r>
              <a:rPr lang="ru-RU" sz="2400" dirty="0" smtClean="0">
                <a:latin typeface="Times New Roman" pitchFamily="18" charset="0"/>
                <a:cs typeface="Times New Roman" pitchFamily="18" charset="0"/>
              </a:rPr>
              <a:t>Администрации вызвать правоохранительные органы и</a:t>
            </a:r>
          </a:p>
          <a:p>
            <a:pPr>
              <a:buNone/>
            </a:pPr>
            <a:r>
              <a:rPr lang="ru-RU" sz="2400" dirty="0" smtClean="0">
                <a:latin typeface="Times New Roman" pitchFamily="18" charset="0"/>
                <a:cs typeface="Times New Roman" pitchFamily="18" charset="0"/>
              </a:rPr>
              <a:t>другие экстренные службы</a:t>
            </a:r>
          </a:p>
          <a:p>
            <a:pPr>
              <a:buNone/>
            </a:pPr>
            <a:r>
              <a:rPr lang="ru-RU" sz="2400" dirty="0" smtClean="0">
                <a:latin typeface="Times New Roman" pitchFamily="18" charset="0"/>
                <a:cs typeface="Times New Roman" pitchFamily="18" charset="0"/>
              </a:rPr>
              <a:t>По возможности освободить пути эвакуации</a:t>
            </a:r>
            <a:endParaRPr lang="ru-RU" sz="2400" dirty="0">
              <a:latin typeface="Times New Roman" pitchFamily="18" charset="0"/>
              <a:cs typeface="Times New Roman" pitchFamily="18" charset="0"/>
            </a:endParaRPr>
          </a:p>
        </p:txBody>
      </p:sp>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Демонстрация оружия, пассивное нападение</a:t>
            </a:r>
          </a:p>
        </p:txBody>
      </p:sp>
      <p:pic>
        <p:nvPicPr>
          <p:cNvPr id="5" name="Рисунок 4"/>
          <p:cNvPicPr>
            <a:picLocks noChangeAspect="1"/>
          </p:cNvPicPr>
          <p:nvPr/>
        </p:nvPicPr>
        <p:blipFill>
          <a:blip r:embed="rId2"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GZu1EbaWYrA.jpg"/>
          <p:cNvPicPr>
            <a:picLocks noGrp="1" noChangeAspect="1"/>
          </p:cNvPicPr>
          <p:nvPr>
            <p:ph sz="half" idx="1"/>
          </p:nvPr>
        </p:nvPicPr>
        <p:blipFill>
          <a:blip r:embed="rId2" cstate="print"/>
          <a:stretch>
            <a:fillRect/>
          </a:stretch>
        </p:blipFill>
        <p:spPr>
          <a:xfrm>
            <a:off x="179512" y="1844824"/>
            <a:ext cx="5506738" cy="3528392"/>
          </a:xfrm>
        </p:spPr>
      </p:pic>
      <p:pic>
        <p:nvPicPr>
          <p:cNvPr id="6" name="Содержимое 5" descr="9x80ynsg8ZY.jpg"/>
          <p:cNvPicPr>
            <a:picLocks noGrp="1" noChangeAspect="1"/>
          </p:cNvPicPr>
          <p:nvPr>
            <p:ph sz="half" idx="2"/>
          </p:nvPr>
        </p:nvPicPr>
        <p:blipFill>
          <a:blip r:embed="rId3" cstate="print"/>
          <a:stretch>
            <a:fillRect/>
          </a:stretch>
        </p:blipFill>
        <p:spPr>
          <a:xfrm>
            <a:off x="6156176" y="1484784"/>
            <a:ext cx="2376264" cy="4883863"/>
          </a:xfrm>
        </p:spPr>
      </p:pic>
      <p:sp>
        <p:nvSpPr>
          <p:cNvPr id="7" name="Rectangle 3"/>
          <p:cNvSpPr>
            <a:spLocks noGrp="1" noChangeArrowheads="1"/>
          </p:cNvSpPr>
          <p:nvPr>
            <p:ph type="title"/>
          </p:nvPr>
        </p:nvSpPr>
        <p:spPr>
          <a:xfrm>
            <a:off x="0" y="0"/>
            <a:ext cx="8028384" cy="980728"/>
          </a:xfrm>
          <a:solidFill>
            <a:srgbClr val="31A3D4"/>
          </a:solidFill>
          <a:ln w="12600" cap="sq">
            <a:solidFill>
              <a:srgbClr val="89A4A7"/>
            </a:solidFill>
          </a:ln>
        </p:spPr>
        <p:txBody>
          <a:bodyPr/>
          <a:lstStyle/>
          <a:p>
            <a:pPr algn="l" eaLnBrk="1" hangingPunct="1"/>
            <a:r>
              <a:rPr lang="ru-RU" altLang="ru-RU" sz="2400" b="1" dirty="0" err="1" smtClean="0">
                <a:solidFill>
                  <a:schemeClr val="bg1"/>
                </a:solidFill>
                <a:latin typeface="Times New Roman" pitchFamily="18" charset="0"/>
              </a:rPr>
              <a:t>Фейки</a:t>
            </a:r>
            <a:r>
              <a:rPr lang="ru-RU" altLang="ru-RU" sz="2400" b="1" dirty="0" smtClean="0">
                <a:solidFill>
                  <a:schemeClr val="bg1"/>
                </a:solidFill>
                <a:latin typeface="Times New Roman" pitchFamily="18" charset="0"/>
              </a:rPr>
              <a:t> на </a:t>
            </a:r>
            <a:r>
              <a:rPr lang="ru-RU" altLang="ru-RU" sz="2400" b="1" dirty="0" err="1" smtClean="0">
                <a:solidFill>
                  <a:schemeClr val="bg1"/>
                </a:solidFill>
                <a:latin typeface="Times New Roman" pitchFamily="18" charset="0"/>
              </a:rPr>
              <a:t>хайпе</a:t>
            </a:r>
            <a:endParaRPr lang="ru-RU" altLang="ru-RU" sz="2400" b="1" dirty="0" smtClean="0">
              <a:solidFill>
                <a:schemeClr val="bg1"/>
              </a:solidFill>
              <a:latin typeface="Times New Roman" pitchFamily="18" charset="0"/>
            </a:endParaRPr>
          </a:p>
        </p:txBody>
      </p:sp>
      <p:pic>
        <p:nvPicPr>
          <p:cNvPr id="8" name="Рисунок 6"/>
          <p:cNvPicPr>
            <a:picLocks noChangeAspect="1"/>
          </p:cNvPicPr>
          <p:nvPr/>
        </p:nvPicPr>
        <p:blipFill>
          <a:blip r:embed="rId4"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smtClean="0"/>
              <a:t>54. Анонимность, которая обеспечивается за счет использования информационно-коммуникационных технологий, облегчает совершение преступлений, расширяет возможности для легализации доходов, полученных преступным путем, и финансирования терроризма, распространения наркотических средств и психотропных веществ</a:t>
            </a:r>
            <a:endParaRPr lang="ru-RU"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tretch>
            <a:fillRect/>
          </a:stretch>
        </p:blipFill>
        <p:spPr bwMode="auto">
          <a:xfrm>
            <a:off x="323528" y="1628800"/>
            <a:ext cx="8576952" cy="4824536"/>
          </a:xfrm>
          <a:prstGeom prst="rect">
            <a:avLst/>
          </a:prstGeom>
          <a:noFill/>
          <a:ln w="9525">
            <a:noFill/>
            <a:miter lim="800000"/>
            <a:headEnd/>
            <a:tailEnd/>
          </a:ln>
        </p:spPr>
      </p:pic>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Бахчисарай - Вологда </a:t>
            </a:r>
          </a:p>
        </p:txBody>
      </p:sp>
      <p:pic>
        <p:nvPicPr>
          <p:cNvPr id="5" name="Рисунок 6"/>
          <p:cNvPicPr>
            <a:picLocks noChangeAspect="1"/>
          </p:cNvPicPr>
          <p:nvPr/>
        </p:nvPicPr>
        <p:blipFill>
          <a:blip r:embed="rId3"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7XloC8nGWyY.jpg"/>
          <p:cNvPicPr>
            <a:picLocks noGrp="1" noChangeAspect="1"/>
          </p:cNvPicPr>
          <p:nvPr>
            <p:ph sz="half" idx="1"/>
          </p:nvPr>
        </p:nvPicPr>
        <p:blipFill>
          <a:blip r:embed="rId2" cstate="print"/>
          <a:stretch>
            <a:fillRect/>
          </a:stretch>
        </p:blipFill>
        <p:spPr>
          <a:xfrm>
            <a:off x="1043608" y="1268760"/>
            <a:ext cx="2420909" cy="5248584"/>
          </a:xfrm>
        </p:spPr>
      </p:pic>
      <p:pic>
        <p:nvPicPr>
          <p:cNvPr id="6" name="Содержимое 5" descr="CSM8hjYnOAI.jpg"/>
          <p:cNvPicPr>
            <a:picLocks noGrp="1" noChangeAspect="1"/>
          </p:cNvPicPr>
          <p:nvPr>
            <p:ph sz="half" idx="2"/>
          </p:nvPr>
        </p:nvPicPr>
        <p:blipFill>
          <a:blip r:embed="rId3" cstate="print"/>
          <a:stretch>
            <a:fillRect/>
          </a:stretch>
        </p:blipFill>
        <p:spPr>
          <a:xfrm>
            <a:off x="4969418" y="1340768"/>
            <a:ext cx="2457074" cy="5328592"/>
          </a:xfrm>
        </p:spPr>
      </p:pic>
      <p:sp>
        <p:nvSpPr>
          <p:cNvPr id="7"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err="1" smtClean="0">
                <a:solidFill>
                  <a:schemeClr val="bg1"/>
                </a:solidFill>
                <a:latin typeface="Times New Roman" pitchFamily="18" charset="0"/>
              </a:rPr>
              <a:t>Фейки</a:t>
            </a:r>
            <a:endParaRPr lang="ru-RU" altLang="ru-RU" sz="2400" b="1" dirty="0" smtClean="0">
              <a:solidFill>
                <a:schemeClr val="bg1"/>
              </a:solidFill>
              <a:latin typeface="Times New Roman" pitchFamily="18" charset="0"/>
            </a:endParaRPr>
          </a:p>
        </p:txBody>
      </p:sp>
      <p:pic>
        <p:nvPicPr>
          <p:cNvPr id="8" name="Рисунок 6"/>
          <p:cNvPicPr>
            <a:picLocks noChangeAspect="1"/>
          </p:cNvPicPr>
          <p:nvPr/>
        </p:nvPicPr>
        <p:blipFill>
          <a:blip r:embed="rId4"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sz="quarter"/>
          </p:nvPr>
        </p:nvSpPr>
        <p:spPr>
          <a:xfrm>
            <a:off x="0" y="0"/>
            <a:ext cx="8028384" cy="1052736"/>
          </a:xfrm>
          <a:solidFill>
            <a:srgbClr val="31A3D4"/>
          </a:solidFill>
          <a:ln w="12600" cap="sq">
            <a:solidFill>
              <a:srgbClr val="89A4A7"/>
            </a:solidFill>
          </a:ln>
        </p:spPr>
        <p:txBody>
          <a:bodyPr>
            <a:normAutofit fontScale="90000"/>
          </a:bodyPr>
          <a:lstStyle/>
          <a:p>
            <a:r>
              <a:rPr lang="ru-RU" altLang="ru-RU" sz="2400" b="1" dirty="0" smtClean="0">
                <a:solidFill>
                  <a:schemeClr val="bg1"/>
                </a:solidFill>
                <a:latin typeface="Times New Roman" pitchFamily="18" charset="0"/>
              </a:rPr>
              <a:t> </a:t>
            </a:r>
            <a:br>
              <a:rPr lang="ru-RU" altLang="ru-RU" sz="2400" b="1" dirty="0" smtClean="0">
                <a:solidFill>
                  <a:schemeClr val="bg1"/>
                </a:solidFill>
                <a:latin typeface="Times New Roman" pitchFamily="18" charset="0"/>
              </a:rPr>
            </a:br>
            <a:r>
              <a:rPr lang="ru-RU" sz="2400" b="1" dirty="0" smtClean="0">
                <a:solidFill>
                  <a:srgbClr val="FFFFFF"/>
                </a:solidFill>
                <a:latin typeface="Times New Roman" pitchFamily="16" charset="0"/>
              </a:rPr>
              <a:t>Создавать – передавать – обрабатывать - хранить</a:t>
            </a:r>
            <a:r>
              <a:rPr lang="ru-RU" altLang="ru-RU" sz="2400" b="1" dirty="0" smtClean="0">
                <a:solidFill>
                  <a:schemeClr val="bg1"/>
                </a:solidFill>
                <a:latin typeface="Times New Roman" pitchFamily="18" charset="0"/>
              </a:rPr>
              <a:t/>
            </a:r>
            <a:br>
              <a:rPr lang="ru-RU" altLang="ru-RU" sz="2400" b="1" dirty="0" smtClean="0">
                <a:solidFill>
                  <a:schemeClr val="bg1"/>
                </a:solidFill>
                <a:latin typeface="Times New Roman" pitchFamily="18" charset="0"/>
              </a:rPr>
            </a:br>
            <a:endParaRPr lang="ru-RU" altLang="ru-RU" sz="2400" b="1" dirty="0" smtClean="0">
              <a:solidFill>
                <a:schemeClr val="bg1"/>
              </a:solidFill>
              <a:latin typeface="Times New Roman" pitchFamily="18" charset="0"/>
            </a:endParaRPr>
          </a:p>
        </p:txBody>
      </p:sp>
      <p:pic>
        <p:nvPicPr>
          <p:cNvPr id="16" name="Содержимое 15" descr="2.jpg"/>
          <p:cNvPicPr>
            <a:picLocks noGrp="1" noChangeAspect="1"/>
          </p:cNvPicPr>
          <p:nvPr>
            <p:ph sz="quarter" idx="3"/>
          </p:nvPr>
        </p:nvPicPr>
        <p:blipFill>
          <a:blip r:embed="rId2" cstate="print"/>
          <a:stretch>
            <a:fillRect/>
          </a:stretch>
        </p:blipFill>
        <p:spPr>
          <a:xfrm>
            <a:off x="0" y="3933056"/>
            <a:ext cx="4104456" cy="2308757"/>
          </a:xfrm>
        </p:spPr>
      </p:pic>
      <p:pic>
        <p:nvPicPr>
          <p:cNvPr id="17" name="Содержимое 16" descr="3.jpg"/>
          <p:cNvPicPr>
            <a:picLocks noGrp="1" noChangeAspect="1"/>
          </p:cNvPicPr>
          <p:nvPr>
            <p:ph sz="quarter" idx="4"/>
          </p:nvPr>
        </p:nvPicPr>
        <p:blipFill>
          <a:blip r:embed="rId3" cstate="print"/>
          <a:stretch>
            <a:fillRect/>
          </a:stretch>
        </p:blipFill>
        <p:spPr>
          <a:xfrm>
            <a:off x="4716016" y="3861048"/>
            <a:ext cx="3744416" cy="2620662"/>
          </a:xfrm>
        </p:spPr>
      </p:pic>
      <p:pic>
        <p:nvPicPr>
          <p:cNvPr id="6" name="Рисунок 6"/>
          <p:cNvPicPr>
            <a:picLocks noChangeAspect="1"/>
          </p:cNvPicPr>
          <p:nvPr/>
        </p:nvPicPr>
        <p:blipFill>
          <a:blip r:embed="rId4" cstate="print"/>
          <a:srcRect/>
          <a:stretch>
            <a:fillRect/>
          </a:stretch>
        </p:blipFill>
        <p:spPr bwMode="auto">
          <a:xfrm>
            <a:off x="8077200" y="0"/>
            <a:ext cx="1066800" cy="1025525"/>
          </a:xfrm>
          <a:prstGeom prst="rect">
            <a:avLst/>
          </a:prstGeom>
          <a:noFill/>
          <a:ln w="9525">
            <a:noFill/>
            <a:miter lim="800000"/>
            <a:headEnd/>
            <a:tailEnd/>
          </a:ln>
        </p:spPr>
      </p:pic>
      <p:pic>
        <p:nvPicPr>
          <p:cNvPr id="13" name="Содержимое 7" descr="3.png"/>
          <p:cNvPicPr>
            <a:picLocks noGrp="1" noChangeAspect="1"/>
          </p:cNvPicPr>
          <p:nvPr>
            <p:ph sz="quarter" idx="2"/>
          </p:nvPr>
        </p:nvPicPr>
        <p:blipFill>
          <a:blip r:embed="rId5" cstate="print"/>
          <a:stretch>
            <a:fillRect/>
          </a:stretch>
        </p:blipFill>
        <p:spPr>
          <a:xfrm>
            <a:off x="4283968" y="1484784"/>
            <a:ext cx="4678166" cy="2016224"/>
          </a:xfrm>
        </p:spPr>
      </p:pic>
      <p:pic>
        <p:nvPicPr>
          <p:cNvPr id="15" name="Содержимое 14" descr="1.jpg"/>
          <p:cNvPicPr>
            <a:picLocks noGrp="1" noChangeAspect="1"/>
          </p:cNvPicPr>
          <p:nvPr>
            <p:ph sz="quarter" idx="1"/>
          </p:nvPr>
        </p:nvPicPr>
        <p:blipFill>
          <a:blip r:embed="rId6" cstate="print"/>
          <a:stretch>
            <a:fillRect/>
          </a:stretch>
        </p:blipFill>
        <p:spPr>
          <a:xfrm>
            <a:off x="179512" y="1484784"/>
            <a:ext cx="4018092" cy="2110513"/>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Grp="1" noChangeArrowheads="1"/>
          </p:cNvSpPr>
          <p:nvPr>
            <p:ph type="title"/>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pPr>
            <a:r>
              <a:rPr lang="ru-RU" altLang="ru-RU" sz="2400" b="1" dirty="0" smtClean="0">
                <a:solidFill>
                  <a:schemeClr val="bg1"/>
                </a:solidFill>
                <a:latin typeface="Times New Roman" pitchFamily="18" charset="0"/>
                <a:cs typeface="Times New Roman" pitchFamily="18" charset="0"/>
              </a:rPr>
              <a:t>Можно ли получить срок за игру?</a:t>
            </a:r>
          </a:p>
        </p:txBody>
      </p:sp>
      <p:pic>
        <p:nvPicPr>
          <p:cNvPr id="6" name="Рисунок 1"/>
          <p:cNvPicPr>
            <a:picLocks noChangeAspect="1"/>
          </p:cNvPicPr>
          <p:nvPr/>
        </p:nvPicPr>
        <p:blipFill>
          <a:blip r:embed="rId2" cstate="print"/>
          <a:srcRect/>
          <a:stretch>
            <a:fillRect/>
          </a:stretch>
        </p:blipFill>
        <p:spPr bwMode="auto">
          <a:xfrm>
            <a:off x="8032431" y="0"/>
            <a:ext cx="1108322" cy="1071546"/>
          </a:xfrm>
          <a:prstGeom prst="rect">
            <a:avLst/>
          </a:prstGeom>
          <a:noFill/>
          <a:ln w="9525">
            <a:noFill/>
            <a:miter lim="800000"/>
            <a:headEnd/>
            <a:tailEnd/>
          </a:ln>
        </p:spPr>
      </p:pic>
      <p:pic>
        <p:nvPicPr>
          <p:cNvPr id="8" name="Содержимое 3" descr="minecraft-14.jpg"/>
          <p:cNvPicPr>
            <a:picLocks noGrp="1" noChangeAspect="1"/>
          </p:cNvPicPr>
          <p:nvPr>
            <p:ph idx="1"/>
          </p:nvPr>
        </p:nvPicPr>
        <p:blipFill>
          <a:blip r:embed="rId3" cstate="print"/>
          <a:stretch>
            <a:fillRect/>
          </a:stretch>
        </p:blipFill>
        <p:spPr>
          <a:xfrm>
            <a:off x="548922" y="1600200"/>
            <a:ext cx="8046156" cy="4525963"/>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Grp="1" noChangeArrowheads="1"/>
          </p:cNvSpPr>
          <p:nvPr>
            <p:ph type="title"/>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pPr>
            <a:r>
              <a:rPr lang="ru-RU" altLang="ru-RU" sz="2400" b="1" dirty="0" smtClean="0">
                <a:solidFill>
                  <a:schemeClr val="bg1"/>
                </a:solidFill>
                <a:latin typeface="Times New Roman" pitchFamily="18" charset="0"/>
                <a:cs typeface="Times New Roman" pitchFamily="18" charset="0"/>
              </a:rPr>
              <a:t>А точно за игру?</a:t>
            </a:r>
          </a:p>
        </p:txBody>
      </p:sp>
      <p:sp>
        <p:nvSpPr>
          <p:cNvPr id="7" name="Содержимое 6"/>
          <p:cNvSpPr>
            <a:spLocks noGrp="1"/>
          </p:cNvSpPr>
          <p:nvPr>
            <p:ph sz="half" idx="1"/>
          </p:nvPr>
        </p:nvSpPr>
        <p:spPr>
          <a:xfrm>
            <a:off x="323528" y="2564905"/>
            <a:ext cx="4172272" cy="1944216"/>
          </a:xfrm>
        </p:spPr>
        <p:txBody>
          <a:bodyPr/>
          <a:lstStyle/>
          <a:p>
            <a:pPr>
              <a:buNone/>
            </a:pPr>
            <a:r>
              <a:rPr lang="ru-RU" sz="2000" dirty="0" smtClean="0">
                <a:latin typeface="Times New Roman" pitchFamily="18" charset="0"/>
                <a:cs typeface="Times New Roman" pitchFamily="18" charset="0"/>
              </a:rPr>
              <a:t>     Российского подростка посадили за подготовку взрыва здания ФСБ в игре </a:t>
            </a:r>
            <a:r>
              <a:rPr lang="ru-RU" sz="2000" dirty="0" err="1" smtClean="0">
                <a:latin typeface="Times New Roman" pitchFamily="18" charset="0"/>
                <a:cs typeface="Times New Roman" pitchFamily="18" charset="0"/>
              </a:rPr>
              <a:t>Minecraft</a:t>
            </a:r>
            <a:r>
              <a:rPr lang="ru-RU" sz="2000" dirty="0" smtClean="0">
                <a:latin typeface="Times New Roman" pitchFamily="18" charset="0"/>
                <a:cs typeface="Times New Roman" pitchFamily="18" charset="0"/>
              </a:rPr>
              <a:t>. Школьник проведет в колонии пять лет</a:t>
            </a:r>
          </a:p>
          <a:p>
            <a:endParaRPr lang="ru-RU" dirty="0"/>
          </a:p>
        </p:txBody>
      </p:sp>
      <p:pic>
        <p:nvPicPr>
          <p:cNvPr id="13" name="Содержимое 6" descr="496x248.jpg"/>
          <p:cNvPicPr>
            <a:picLocks noGrp="1" noChangeAspect="1"/>
          </p:cNvPicPr>
          <p:nvPr>
            <p:ph sz="quarter" idx="2"/>
          </p:nvPr>
        </p:nvPicPr>
        <p:blipFill>
          <a:blip r:embed="rId2" cstate="print"/>
          <a:stretch>
            <a:fillRect/>
          </a:stretch>
        </p:blipFill>
        <p:spPr>
          <a:xfrm>
            <a:off x="4788024" y="1556792"/>
            <a:ext cx="4248472" cy="2124236"/>
          </a:xfrm>
        </p:spPr>
      </p:pic>
      <p:pic>
        <p:nvPicPr>
          <p:cNvPr id="5" name="Рисунок 1"/>
          <p:cNvPicPr>
            <a:picLocks noChangeAspect="1"/>
          </p:cNvPicPr>
          <p:nvPr/>
        </p:nvPicPr>
        <p:blipFill>
          <a:blip r:embed="rId3" cstate="print"/>
          <a:srcRect/>
          <a:stretch>
            <a:fillRect/>
          </a:stretch>
        </p:blipFill>
        <p:spPr bwMode="auto">
          <a:xfrm>
            <a:off x="8032431" y="0"/>
            <a:ext cx="1108322" cy="1071546"/>
          </a:xfrm>
          <a:prstGeom prst="rect">
            <a:avLst/>
          </a:prstGeom>
          <a:noFill/>
          <a:ln w="9525">
            <a:noFill/>
            <a:miter lim="800000"/>
            <a:headEnd/>
            <a:tailEnd/>
          </a:ln>
        </p:spPr>
      </p:pic>
      <p:pic>
        <p:nvPicPr>
          <p:cNvPr id="10" name="Picture 2"/>
          <p:cNvPicPr>
            <a:picLocks noGrp="1" noChangeAspect="1" noChangeArrowheads="1"/>
          </p:cNvPicPr>
          <p:nvPr>
            <p:ph sz="quarter" idx="3"/>
          </p:nvPr>
        </p:nvPicPr>
        <p:blipFill>
          <a:blip r:embed="rId4" cstate="print"/>
          <a:srcRect/>
          <a:stretch>
            <a:fillRect/>
          </a:stretch>
        </p:blipFill>
        <p:spPr bwMode="auto">
          <a:xfrm>
            <a:off x="4932039" y="4149080"/>
            <a:ext cx="4096455" cy="2304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4355976" y="1844825"/>
            <a:ext cx="4536504" cy="3744416"/>
          </a:xfrm>
        </p:spPr>
        <p:txBody>
          <a:bodyPr>
            <a:normAutofit fontScale="77500" lnSpcReduction="20000"/>
          </a:bodyPr>
          <a:lstStyle/>
          <a:p>
            <a:pPr>
              <a:buNone/>
            </a:pPr>
            <a:r>
              <a:rPr lang="ru-RU" dirty="0" smtClean="0">
                <a:latin typeface="Times New Roman" pitchFamily="18" charset="0"/>
                <a:cs typeface="Times New Roman" pitchFamily="18" charset="0"/>
              </a:rPr>
              <a:t>     Подросткам вменяют хранение взрывчатки и листовки с призывами, основная статья — «Прохождение обучения в целях осуществления террористической деятельности» (205.3 УК) На момент вменяемых действий им было по 14 лет.</a:t>
            </a:r>
          </a:p>
          <a:p>
            <a:pPr>
              <a:buNone/>
            </a:pP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https://www.rbc.ru/society/10/02/2022/6204d8769a7947560d90900a</a:t>
            </a:r>
            <a:endParaRPr lang="ru-RU" dirty="0">
              <a:latin typeface="Times New Roman" pitchFamily="18" charset="0"/>
              <a:cs typeface="Times New Roman" pitchFamily="18" charset="0"/>
            </a:endParaRPr>
          </a:p>
        </p:txBody>
      </p:sp>
      <p:sp>
        <p:nvSpPr>
          <p:cNvPr id="6" name="Rectangle 3"/>
          <p:cNvSpPr txBox="1">
            <a:spLocks noGrp="1" noChangeArrowheads="1"/>
          </p:cNvSpPr>
          <p:nvPr>
            <p:ph type="title"/>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pPr>
            <a:r>
              <a:rPr lang="ru-RU" altLang="ru-RU" sz="2400" b="1" dirty="0" smtClean="0">
                <a:solidFill>
                  <a:schemeClr val="bg1"/>
                </a:solidFill>
                <a:latin typeface="Times New Roman" pitchFamily="18" charset="0"/>
                <a:cs typeface="Times New Roman" pitchFamily="18" charset="0"/>
              </a:rPr>
              <a:t>А точно за игру?</a:t>
            </a:r>
          </a:p>
        </p:txBody>
      </p:sp>
      <p:pic>
        <p:nvPicPr>
          <p:cNvPr id="7" name="Рисунок 1"/>
          <p:cNvPicPr>
            <a:picLocks noChangeAspect="1"/>
          </p:cNvPicPr>
          <p:nvPr/>
        </p:nvPicPr>
        <p:blipFill>
          <a:blip r:embed="rId2" cstate="print"/>
          <a:srcRect/>
          <a:stretch>
            <a:fillRect/>
          </a:stretch>
        </p:blipFill>
        <p:spPr bwMode="auto">
          <a:xfrm>
            <a:off x="8032431" y="0"/>
            <a:ext cx="1108322" cy="1071546"/>
          </a:xfrm>
          <a:prstGeom prst="rect">
            <a:avLst/>
          </a:prstGeom>
          <a:noFill/>
          <a:ln w="9525">
            <a:noFill/>
            <a:miter lim="800000"/>
            <a:headEnd/>
            <a:tailEnd/>
          </a:ln>
        </p:spPr>
      </p:pic>
      <p:pic>
        <p:nvPicPr>
          <p:cNvPr id="9" name="Содержимое 8" descr="12.jpg"/>
          <p:cNvPicPr>
            <a:picLocks noGrp="1" noChangeAspect="1"/>
          </p:cNvPicPr>
          <p:nvPr>
            <p:ph sz="half" idx="1"/>
          </p:nvPr>
        </p:nvPicPr>
        <p:blipFill>
          <a:blip r:embed="rId3" cstate="print"/>
          <a:stretch>
            <a:fillRect/>
          </a:stretch>
        </p:blipFill>
        <p:spPr>
          <a:xfrm>
            <a:off x="323528" y="1124744"/>
            <a:ext cx="4248472" cy="5004335"/>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p:txBody>
          <a:bodyPr>
            <a:normAutofit fontScale="85000" lnSpcReduction="10000"/>
          </a:bodyPr>
          <a:lstStyle/>
          <a:p>
            <a:pPr>
              <a:buNone/>
            </a:pPr>
            <a:r>
              <a:rPr lang="ru-RU" dirty="0" smtClean="0"/>
              <a:t>     </a:t>
            </a:r>
            <a:r>
              <a:rPr lang="ru-RU" dirty="0" smtClean="0">
                <a:latin typeface="Times New Roman" pitchFamily="18" charset="0"/>
                <a:cs typeface="Times New Roman" pitchFamily="18" charset="0"/>
              </a:rPr>
              <a:t>Верховный суд России признал террористическим международное движение «</a:t>
            </a:r>
            <a:r>
              <a:rPr lang="ru-RU" dirty="0" err="1" smtClean="0">
                <a:latin typeface="Times New Roman" pitchFamily="18" charset="0"/>
                <a:cs typeface="Times New Roman" pitchFamily="18" charset="0"/>
              </a:rPr>
              <a:t>Колумбайн</a:t>
            </a:r>
            <a:r>
              <a:rPr lang="ru-RU" dirty="0" smtClean="0">
                <a:latin typeface="Times New Roman" pitchFamily="18" charset="0"/>
                <a:cs typeface="Times New Roman" pitchFamily="18" charset="0"/>
              </a:rPr>
              <a:t>» и запретил его на территории нашей страны. Решение вступает в силу с 2 февраля. Заседание шло два часа, деталей немного, процесс проходил в закрытом режиме.</a:t>
            </a:r>
            <a:endParaRPr lang="ru-RU" dirty="0">
              <a:latin typeface="Times New Roman" pitchFamily="18" charset="0"/>
              <a:cs typeface="Times New Roman" pitchFamily="18" charset="0"/>
            </a:endParaRPr>
          </a:p>
        </p:txBody>
      </p:sp>
      <p:pic>
        <p:nvPicPr>
          <p:cNvPr id="5" name="Содержимое 4" descr="8880aff65ecd40d1fe4811abe00a271a.png"/>
          <p:cNvPicPr>
            <a:picLocks noGrp="1" noChangeAspect="1"/>
          </p:cNvPicPr>
          <p:nvPr>
            <p:ph sz="half" idx="2"/>
          </p:nvPr>
        </p:nvPicPr>
        <p:blipFill>
          <a:blip r:embed="rId2" cstate="print"/>
          <a:stretch>
            <a:fillRect/>
          </a:stretch>
        </p:blipFill>
        <p:spPr>
          <a:xfrm>
            <a:off x="4860032" y="1412776"/>
            <a:ext cx="4038600" cy="4324645"/>
          </a:xfrm>
        </p:spPr>
      </p:pic>
      <p:sp>
        <p:nvSpPr>
          <p:cNvPr id="6" name="Rectangle 3"/>
          <p:cNvSpPr txBox="1">
            <a:spLocks noGrp="1" noChangeArrowheads="1"/>
          </p:cNvSpPr>
          <p:nvPr>
            <p:ph type="title"/>
          </p:nvPr>
        </p:nvSpPr>
        <p:spPr>
          <a:xfrm>
            <a:off x="0" y="0"/>
            <a:ext cx="7956376" cy="1143000"/>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buClr>
                <a:srgbClr val="000000"/>
              </a:buClr>
            </a:pPr>
            <a:r>
              <a:rPr lang="ru-RU" altLang="ru-RU" sz="2400" b="1" dirty="0" smtClean="0">
                <a:solidFill>
                  <a:schemeClr val="bg1"/>
                </a:solidFill>
                <a:latin typeface="Times New Roman" pitchFamily="18" charset="0"/>
                <a:cs typeface="Times New Roman" pitchFamily="18" charset="0"/>
              </a:rPr>
              <a:t>Важно знать</a:t>
            </a:r>
          </a:p>
        </p:txBody>
      </p:sp>
      <p:pic>
        <p:nvPicPr>
          <p:cNvPr id="7" name="Рисунок 1"/>
          <p:cNvPicPr>
            <a:picLocks noChangeAspect="1"/>
          </p:cNvPicPr>
          <p:nvPr/>
        </p:nvPicPr>
        <p:blipFill>
          <a:blip r:embed="rId3" cstate="print"/>
          <a:srcRect/>
          <a:stretch>
            <a:fillRect/>
          </a:stretch>
        </p:blipFill>
        <p:spPr bwMode="auto">
          <a:xfrm>
            <a:off x="8032431" y="0"/>
            <a:ext cx="1108322" cy="1071546"/>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30039-1_large"/>
          <p:cNvPicPr>
            <a:picLocks noGrp="1" noChangeAspect="1" noChangeArrowheads="1"/>
          </p:cNvPicPr>
          <p:nvPr>
            <p:ph sz="quarter" idx="4294967295"/>
          </p:nvPr>
        </p:nvPicPr>
        <p:blipFill>
          <a:blip r:embed="rId2" cstate="print"/>
          <a:srcRect/>
          <a:stretch>
            <a:fillRect/>
          </a:stretch>
        </p:blipFill>
        <p:spPr>
          <a:xfrm>
            <a:off x="179512" y="1340768"/>
            <a:ext cx="2700300" cy="1800200"/>
          </a:xfrm>
          <a:noFill/>
          <a:ln/>
        </p:spPr>
      </p:pic>
      <p:pic>
        <p:nvPicPr>
          <p:cNvPr id="28675" name="Picture 9" descr="porn-ban"/>
          <p:cNvPicPr>
            <a:picLocks noGrp="1" noChangeAspect="1" noChangeArrowheads="1"/>
          </p:cNvPicPr>
          <p:nvPr>
            <p:ph sz="quarter" idx="4294967295"/>
          </p:nvPr>
        </p:nvPicPr>
        <p:blipFill>
          <a:blip r:embed="rId3" cstate="print"/>
          <a:srcRect/>
          <a:stretch>
            <a:fillRect/>
          </a:stretch>
        </p:blipFill>
        <p:spPr>
          <a:xfrm>
            <a:off x="3168114" y="1340768"/>
            <a:ext cx="2693566" cy="1800200"/>
          </a:xfrm>
          <a:noFill/>
          <a:ln/>
        </p:spPr>
      </p:pic>
      <p:pic>
        <p:nvPicPr>
          <p:cNvPr id="28676" name="Picture 10" descr="drug-abuse"/>
          <p:cNvPicPr>
            <a:picLocks noGrp="1" noChangeAspect="1" noChangeArrowheads="1"/>
          </p:cNvPicPr>
          <p:nvPr>
            <p:ph sz="quarter" idx="4294967295"/>
          </p:nvPr>
        </p:nvPicPr>
        <p:blipFill>
          <a:blip r:embed="rId4" cstate="print"/>
          <a:srcRect/>
          <a:stretch>
            <a:fillRect/>
          </a:stretch>
        </p:blipFill>
        <p:spPr>
          <a:xfrm>
            <a:off x="6192180" y="1340768"/>
            <a:ext cx="2700300" cy="1800200"/>
          </a:xfrm>
          <a:noFill/>
          <a:ln/>
        </p:spPr>
      </p:pic>
      <p:pic>
        <p:nvPicPr>
          <p:cNvPr id="28677" name="Picture 11" descr="Haker-Retina-1024x553@2x"/>
          <p:cNvPicPr>
            <a:picLocks noGrp="1" noChangeAspect="1" noChangeArrowheads="1"/>
          </p:cNvPicPr>
          <p:nvPr>
            <p:ph sz="quarter" idx="4294967295"/>
          </p:nvPr>
        </p:nvPicPr>
        <p:blipFill>
          <a:blip r:embed="rId5" cstate="print"/>
          <a:srcRect/>
          <a:stretch>
            <a:fillRect/>
          </a:stretch>
        </p:blipFill>
        <p:spPr>
          <a:xfrm>
            <a:off x="755575" y="3933056"/>
            <a:ext cx="3867593" cy="2088232"/>
          </a:xfrm>
          <a:noFill/>
          <a:ln/>
        </p:spPr>
      </p:pic>
      <p:sp>
        <p:nvSpPr>
          <p:cNvPr id="7" name="Прямоугольник 6"/>
          <p:cNvSpPr/>
          <p:nvPr/>
        </p:nvSpPr>
        <p:spPr>
          <a:xfrm>
            <a:off x="0" y="-30163"/>
            <a:ext cx="7956550" cy="1073151"/>
          </a:xfrm>
          <a:prstGeom prst="rect">
            <a:avLst/>
          </a:prstGeom>
          <a:solidFill>
            <a:srgbClr val="31A3D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rgbClr val="000000"/>
              </a:buClr>
              <a:buSzPct val="100000"/>
              <a:buFont typeface="Times New Roman" panose="02020603050405020304" pitchFamily="18" charset="0"/>
              <a:buNone/>
              <a:defRPr/>
            </a:pPr>
            <a:r>
              <a:rPr lang="ru-RU" altLang="ru-RU" sz="2400" b="1" dirty="0" smtClean="0">
                <a:solidFill>
                  <a:schemeClr val="bg1"/>
                </a:solidFill>
                <a:latin typeface="Times New Roman" panose="02020603050405020304" pitchFamily="18" charset="0"/>
              </a:rPr>
              <a:t>Противоправного </a:t>
            </a:r>
            <a:r>
              <a:rPr lang="ru-RU" altLang="ru-RU" sz="2400" b="1" dirty="0" err="1" smtClean="0">
                <a:solidFill>
                  <a:schemeClr val="bg1"/>
                </a:solidFill>
                <a:latin typeface="Times New Roman" panose="02020603050405020304" pitchFamily="18" charset="0"/>
              </a:rPr>
              <a:t>контента</a:t>
            </a:r>
            <a:r>
              <a:rPr lang="ru-RU" altLang="ru-RU" sz="2400" b="1" dirty="0" smtClean="0">
                <a:solidFill>
                  <a:schemeClr val="bg1"/>
                </a:solidFill>
                <a:latin typeface="Times New Roman" panose="02020603050405020304" pitchFamily="18" charset="0"/>
              </a:rPr>
              <a:t> не должно быть на Ваших</a:t>
            </a:r>
          </a:p>
          <a:p>
            <a:pPr>
              <a:buClr>
                <a:srgbClr val="000000"/>
              </a:buClr>
              <a:buSzPct val="100000"/>
              <a:buFont typeface="Times New Roman" panose="02020603050405020304" pitchFamily="18" charset="0"/>
              <a:buNone/>
              <a:defRPr/>
            </a:pPr>
            <a:r>
              <a:rPr lang="ru-RU" altLang="ru-RU" sz="2400" b="1" dirty="0" smtClean="0">
                <a:solidFill>
                  <a:schemeClr val="bg1"/>
                </a:solidFill>
                <a:latin typeface="Times New Roman" panose="02020603050405020304" pitchFamily="18" charset="0"/>
              </a:rPr>
              <a:t>страницах!!!</a:t>
            </a:r>
            <a:endParaRPr lang="ru-RU" altLang="ru-RU" sz="2400" b="1" dirty="0">
              <a:solidFill>
                <a:schemeClr val="bg1"/>
              </a:solidFill>
              <a:latin typeface="Times New Roman" panose="02020603050405020304" pitchFamily="18" charset="0"/>
            </a:endParaRPr>
          </a:p>
        </p:txBody>
      </p:sp>
      <p:pic>
        <p:nvPicPr>
          <p:cNvPr id="28679" name="Рисунок 6"/>
          <p:cNvPicPr>
            <a:picLocks noChangeAspect="1"/>
          </p:cNvPicPr>
          <p:nvPr/>
        </p:nvPicPr>
        <p:blipFill>
          <a:blip r:embed="rId6" cstate="print"/>
          <a:srcRect/>
          <a:stretch>
            <a:fillRect/>
          </a:stretch>
        </p:blipFill>
        <p:spPr bwMode="auto">
          <a:xfrm>
            <a:off x="8077200" y="0"/>
            <a:ext cx="1066800" cy="1025525"/>
          </a:xfrm>
          <a:prstGeom prst="rect">
            <a:avLst/>
          </a:prstGeom>
          <a:noFill/>
          <a:ln w="9525">
            <a:noFill/>
            <a:miter lim="800000"/>
            <a:headEnd/>
            <a:tailEnd/>
          </a:ln>
        </p:spPr>
      </p:pic>
      <p:pic>
        <p:nvPicPr>
          <p:cNvPr id="1026" name="Picture 2" descr="C:\Users\Врач\Desktop\170831.jpg"/>
          <p:cNvPicPr>
            <a:picLocks noChangeAspect="1" noChangeArrowheads="1"/>
          </p:cNvPicPr>
          <p:nvPr/>
        </p:nvPicPr>
        <p:blipFill>
          <a:blip r:embed="rId7" cstate="print"/>
          <a:srcRect/>
          <a:stretch>
            <a:fillRect/>
          </a:stretch>
        </p:blipFill>
        <p:spPr bwMode="auto">
          <a:xfrm>
            <a:off x="5076056" y="3933056"/>
            <a:ext cx="3024336" cy="2054028"/>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4294967295"/>
          </p:nvPr>
        </p:nvSpPr>
        <p:spPr>
          <a:xfrm>
            <a:off x="395536" y="1196752"/>
            <a:ext cx="8424936" cy="5472608"/>
          </a:xfrm>
        </p:spPr>
        <p:txBody>
          <a:bodyPr>
            <a:normAutofit fontScale="92500" lnSpcReduction="20000"/>
          </a:bodyPr>
          <a:lstStyle/>
          <a:p>
            <a:pPr>
              <a:buFont typeface="Wingdings" panose="05000000000000000000" pitchFamily="2" charset="2"/>
              <a:buChar char="§"/>
            </a:pPr>
            <a:r>
              <a:rPr lang="ru-RU" altLang="ru-RU" sz="2000" b="1" dirty="0" smtClean="0"/>
              <a:t>Закон </a:t>
            </a:r>
            <a:r>
              <a:rPr lang="ru-RU" altLang="ru-RU" sz="2000" b="1" dirty="0"/>
              <a:t>Я</a:t>
            </a:r>
            <a:r>
              <a:rPr lang="ru-RU" altLang="ru-RU" sz="2000" b="1" dirty="0" smtClean="0"/>
              <a:t>ровой</a:t>
            </a:r>
            <a:r>
              <a:rPr lang="ru-RU" altLang="ru-RU" sz="2000" dirty="0" smtClean="0"/>
              <a:t> – Интернет-отрасль затронет непосредственно две статьи закона, согласно которым компании и операторы должны хранить все данные о звонках и сообщениях россиян и декодировать переписки, зашифрованные Интернет-сервисами</a:t>
            </a:r>
            <a:br>
              <a:rPr lang="ru-RU" altLang="ru-RU" sz="2000" dirty="0" smtClean="0"/>
            </a:br>
            <a:endParaRPr lang="ru-RU" altLang="ru-RU" sz="2000" dirty="0" smtClean="0"/>
          </a:p>
          <a:p>
            <a:pPr marL="360363">
              <a:buFont typeface="Wingdings" panose="05000000000000000000" pitchFamily="2" charset="2"/>
              <a:buChar char="§"/>
            </a:pPr>
            <a:r>
              <a:rPr lang="ru-RU" altLang="ru-RU" sz="2000" dirty="0" smtClean="0"/>
              <a:t>Уголовная ответственность за </a:t>
            </a:r>
            <a:r>
              <a:rPr lang="ru-RU" altLang="ru-RU" sz="2000" b="1" dirty="0" smtClean="0"/>
              <a:t>жестокое обращение с животными</a:t>
            </a:r>
            <a:r>
              <a:rPr lang="ru-RU" altLang="ru-RU" sz="2000" dirty="0" smtClean="0"/>
              <a:t/>
            </a:r>
            <a:br>
              <a:rPr lang="ru-RU" altLang="ru-RU" sz="2000" dirty="0" smtClean="0"/>
            </a:br>
            <a:endParaRPr lang="ru-RU" altLang="ru-RU" sz="2000" dirty="0" smtClean="0"/>
          </a:p>
          <a:p>
            <a:pPr>
              <a:buFont typeface="Wingdings" panose="05000000000000000000" pitchFamily="2" charset="2"/>
              <a:buChar char="§"/>
            </a:pPr>
            <a:r>
              <a:rPr lang="ru-RU" altLang="ru-RU" sz="2000" dirty="0" smtClean="0"/>
              <a:t>Закон о </a:t>
            </a:r>
            <a:r>
              <a:rPr lang="ru-RU" altLang="ru-RU" sz="2000" b="1" dirty="0" smtClean="0"/>
              <a:t>противоправном поведении на транспорте </a:t>
            </a:r>
            <a:r>
              <a:rPr lang="ru-RU" altLang="ru-RU" sz="2000" dirty="0" smtClean="0"/>
              <a:t>(борьба с распространением различных форм деструктивного поведения)</a:t>
            </a:r>
            <a:br>
              <a:rPr lang="ru-RU" altLang="ru-RU" sz="2000" dirty="0" smtClean="0"/>
            </a:br>
            <a:endParaRPr lang="ru-RU" altLang="ru-RU" sz="2000" dirty="0" smtClean="0"/>
          </a:p>
          <a:p>
            <a:pPr>
              <a:buFont typeface="Wingdings" panose="05000000000000000000" pitchFamily="2" charset="2"/>
              <a:buChar char="§"/>
            </a:pPr>
            <a:r>
              <a:rPr lang="ru-RU" altLang="ru-RU" sz="2000" dirty="0" smtClean="0"/>
              <a:t>Уголовная ответственность за </a:t>
            </a:r>
            <a:r>
              <a:rPr lang="ru-RU" altLang="ru-RU" sz="2000" b="1" dirty="0" smtClean="0"/>
              <a:t>доведение, склонение и пропаганду суицидального поведения </a:t>
            </a:r>
            <a:r>
              <a:rPr lang="ru-RU" altLang="ru-RU" sz="2000" dirty="0" smtClean="0"/>
              <a:t>(борьба с группами смерти и суицидальными </a:t>
            </a:r>
            <a:r>
              <a:rPr lang="ru-RU" altLang="ru-RU" sz="2000" dirty="0" err="1" smtClean="0"/>
              <a:t>квестами</a:t>
            </a:r>
            <a:r>
              <a:rPr lang="ru-RU" altLang="ru-RU" sz="2000" dirty="0" smtClean="0"/>
              <a:t>)</a:t>
            </a:r>
            <a:br>
              <a:rPr lang="ru-RU" altLang="ru-RU" sz="2000" dirty="0" smtClean="0"/>
            </a:br>
            <a:endParaRPr lang="ru-RU" altLang="ru-RU" sz="2000" b="1" dirty="0" smtClean="0"/>
          </a:p>
          <a:p>
            <a:pPr>
              <a:buFont typeface="Wingdings" panose="05000000000000000000" pitchFamily="2" charset="2"/>
              <a:buChar char="§"/>
            </a:pPr>
            <a:r>
              <a:rPr lang="ru-RU" altLang="ru-RU" sz="2000" b="1" dirty="0" smtClean="0"/>
              <a:t>Закон об </a:t>
            </a:r>
            <a:r>
              <a:rPr lang="ru-RU" altLang="ru-RU" sz="2000" b="1" dirty="0" err="1" smtClean="0"/>
              <a:t>анонимайзерах</a:t>
            </a:r>
            <a:r>
              <a:rPr lang="ru-RU" altLang="ru-RU" sz="2000" b="1" dirty="0" smtClean="0"/>
              <a:t> </a:t>
            </a:r>
            <a:r>
              <a:rPr lang="ru-RU" altLang="ru-RU" sz="2000" dirty="0" smtClean="0"/>
              <a:t>(вербовка в террористические и экстремистские организации)</a:t>
            </a:r>
            <a:br>
              <a:rPr lang="ru-RU" altLang="ru-RU" sz="2000" dirty="0" smtClean="0"/>
            </a:br>
            <a:endParaRPr lang="ru-RU" altLang="ru-RU" sz="2000" dirty="0" smtClean="0"/>
          </a:p>
          <a:p>
            <a:pPr>
              <a:buFont typeface="Wingdings" panose="05000000000000000000" pitchFamily="2" charset="2"/>
              <a:buChar char="§"/>
            </a:pPr>
            <a:r>
              <a:rPr lang="ru-RU" altLang="ru-RU" sz="2000" dirty="0" smtClean="0"/>
              <a:t>Административная ответственность за </a:t>
            </a:r>
            <a:r>
              <a:rPr lang="ru-RU" altLang="ru-RU" sz="2000" b="1" dirty="0" smtClean="0"/>
              <a:t>травлю в Интернете</a:t>
            </a:r>
            <a:br>
              <a:rPr lang="ru-RU" altLang="ru-RU" sz="2000" b="1" dirty="0" smtClean="0"/>
            </a:br>
            <a:endParaRPr lang="ru-RU" altLang="ru-RU" sz="2000" b="1" dirty="0" smtClean="0"/>
          </a:p>
          <a:p>
            <a:pPr>
              <a:buFont typeface="Wingdings" panose="05000000000000000000" pitchFamily="2" charset="2"/>
              <a:buChar char="§"/>
            </a:pPr>
            <a:r>
              <a:rPr lang="ru-RU" altLang="ru-RU" sz="2000" dirty="0" smtClean="0"/>
              <a:t>Закон о </a:t>
            </a:r>
            <a:r>
              <a:rPr lang="ru-RU" altLang="ru-RU" sz="2000" b="1" dirty="0" err="1" smtClean="0"/>
              <a:t>фейковых</a:t>
            </a:r>
            <a:r>
              <a:rPr lang="ru-RU" altLang="ru-RU" sz="2000" b="1" dirty="0" smtClean="0"/>
              <a:t> новостях  </a:t>
            </a:r>
          </a:p>
          <a:p>
            <a:pPr eaLnBrk="1" hangingPunct="1">
              <a:buFontTx/>
              <a:buNone/>
            </a:pPr>
            <a:endParaRPr lang="ru-RU" altLang="ru-RU" sz="2000" dirty="0" smtClean="0"/>
          </a:p>
        </p:txBody>
      </p:sp>
      <p:pic>
        <p:nvPicPr>
          <p:cNvPr id="5"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sp>
        <p:nvSpPr>
          <p:cNvPr id="6" name="Rectangle 3"/>
          <p:cNvSpPr txBox="1">
            <a:spLocks noChangeArrowheads="1"/>
          </p:cNvSpPr>
          <p:nvPr/>
        </p:nvSpPr>
        <p:spPr>
          <a:xfrm>
            <a:off x="0" y="0"/>
            <a:ext cx="8100391" cy="1000108"/>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lgn="l">
              <a:buClr>
                <a:srgbClr val="000000"/>
              </a:buClr>
              <a:buFont typeface="Times New Roman" pitchFamily="18" charset="0"/>
              <a:buNone/>
            </a:pPr>
            <a:r>
              <a:rPr lang="ru-RU" altLang="ru-RU" sz="2400" b="1" dirty="0" smtClean="0">
                <a:solidFill>
                  <a:schemeClr val="bg1"/>
                </a:solidFill>
                <a:latin typeface="Times New Roman" pitchFamily="18" charset="0"/>
                <a:cs typeface="Times New Roman" pitchFamily="18" charset="0"/>
              </a:rPr>
              <a:t>Законы в интернете есть!</a:t>
            </a:r>
          </a:p>
        </p:txBody>
      </p:sp>
      <p:sp>
        <p:nvSpPr>
          <p:cNvPr id="2" name="Номер слайда 1"/>
          <p:cNvSpPr>
            <a:spLocks noGrp="1"/>
          </p:cNvSpPr>
          <p:nvPr>
            <p:ph type="sldNum" sz="quarter" idx="12"/>
          </p:nvPr>
        </p:nvSpPr>
        <p:spPr/>
        <p:txBody>
          <a:bodyPr/>
          <a:lstStyle/>
          <a:p>
            <a:fld id="{725C68B6-61C2-468F-89AB-4B9F7531AA68}" type="slidenum">
              <a:rPr lang="ru-RU" smtClean="0"/>
              <a:pPr/>
              <a:t>78</a:t>
            </a:fld>
            <a:endParaRPr lang="ru-RU"/>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4294967295"/>
          </p:nvPr>
        </p:nvSpPr>
        <p:spPr>
          <a:xfrm>
            <a:off x="-152400" y="1219200"/>
            <a:ext cx="9296400" cy="5334000"/>
          </a:xfrm>
        </p:spPr>
        <p:txBody>
          <a:bodyPr/>
          <a:lstStyle/>
          <a:p>
            <a:pPr>
              <a:lnSpc>
                <a:spcPct val="80000"/>
              </a:lnSpc>
              <a:buFontTx/>
              <a:buNone/>
            </a:pPr>
            <a:r>
              <a:rPr lang="ru-RU" altLang="ru-RU" sz="2000" dirty="0">
                <a:latin typeface="Times New Roman" pitchFamily="18" charset="0"/>
              </a:rPr>
              <a:t>     К информации, запрещенной для распространения среди детей, относится информация:</a:t>
            </a:r>
          </a:p>
          <a:p>
            <a:pPr>
              <a:lnSpc>
                <a:spcPct val="80000"/>
              </a:lnSpc>
              <a:buFontTx/>
              <a:buNone/>
            </a:pPr>
            <a:r>
              <a:rPr lang="ru-RU" altLang="ru-RU" sz="2000" dirty="0">
                <a:latin typeface="Times New Roman" pitchFamily="18" charset="0"/>
              </a:rPr>
              <a:t>     1) побуждающая детей к совершению действий, представляющих </a:t>
            </a:r>
            <a:r>
              <a:rPr lang="ru-RU" altLang="ru-RU" sz="2000" b="1" dirty="0">
                <a:latin typeface="Times New Roman" pitchFamily="18" charset="0"/>
              </a:rPr>
              <a:t>угрозу </a:t>
            </a:r>
            <a:r>
              <a:rPr lang="ru-RU" altLang="ru-RU" sz="2000" dirty="0">
                <a:latin typeface="Times New Roman" pitchFamily="18" charset="0"/>
              </a:rPr>
              <a:t>их жизни и (или) здоровью, в том числе к причинению </a:t>
            </a:r>
            <a:r>
              <a:rPr lang="ru-RU" altLang="ru-RU" sz="2000" b="1" dirty="0">
                <a:latin typeface="Times New Roman" pitchFamily="18" charset="0"/>
              </a:rPr>
              <a:t>вреда</a:t>
            </a:r>
            <a:r>
              <a:rPr lang="ru-RU" altLang="ru-RU" sz="2000" dirty="0">
                <a:latin typeface="Times New Roman" pitchFamily="18" charset="0"/>
              </a:rPr>
              <a:t> своему здоровью, </a:t>
            </a:r>
            <a:r>
              <a:rPr lang="ru-RU" altLang="ru-RU" sz="2000" b="1" dirty="0">
                <a:latin typeface="Times New Roman" pitchFamily="18" charset="0"/>
              </a:rPr>
              <a:t>самоубийству;</a:t>
            </a:r>
          </a:p>
          <a:p>
            <a:pPr>
              <a:lnSpc>
                <a:spcPct val="80000"/>
              </a:lnSpc>
              <a:buFontTx/>
              <a:buNone/>
            </a:pPr>
            <a:r>
              <a:rPr lang="ru-RU" altLang="ru-RU" sz="2000" dirty="0">
                <a:latin typeface="Times New Roman" pitchFamily="18" charset="0"/>
              </a:rPr>
              <a:t>     2) способная вызвать у детей желание употребить </a:t>
            </a:r>
            <a:r>
              <a:rPr lang="ru-RU" altLang="ru-RU" sz="2000" b="1" dirty="0">
                <a:latin typeface="Times New Roman" pitchFamily="18" charset="0"/>
              </a:rPr>
              <a:t>наркотические средства,</a:t>
            </a:r>
            <a:r>
              <a:rPr lang="ru-RU" altLang="ru-RU" sz="2000" dirty="0">
                <a:latin typeface="Times New Roman" pitchFamily="18" charset="0"/>
              </a:rPr>
              <a:t> психотропные и (или) одурманивающие вещества, </a:t>
            </a:r>
            <a:r>
              <a:rPr lang="ru-RU" altLang="ru-RU" sz="2000" b="1" dirty="0">
                <a:latin typeface="Times New Roman" pitchFamily="18" charset="0"/>
              </a:rPr>
              <a:t>табачные изделия,</a:t>
            </a:r>
            <a:r>
              <a:rPr lang="ru-RU" altLang="ru-RU" sz="2000" dirty="0">
                <a:latin typeface="Times New Roman" pitchFamily="18" charset="0"/>
              </a:rPr>
              <a:t> </a:t>
            </a:r>
            <a:r>
              <a:rPr lang="ru-RU" altLang="ru-RU" sz="2000" b="1" dirty="0">
                <a:latin typeface="Times New Roman" pitchFamily="18" charset="0"/>
              </a:rPr>
              <a:t>алкогольную и спиртосодержащую продукцию,</a:t>
            </a:r>
            <a:r>
              <a:rPr lang="ru-RU" altLang="ru-RU" sz="2000" dirty="0">
                <a:latin typeface="Times New Roman" pitchFamily="18" charset="0"/>
              </a:rPr>
              <a:t> принять участие в азартных играх, заниматься бродяжничеством или попрошайничеством;</a:t>
            </a:r>
          </a:p>
          <a:p>
            <a:pPr>
              <a:lnSpc>
                <a:spcPct val="80000"/>
              </a:lnSpc>
              <a:buFontTx/>
              <a:buNone/>
            </a:pPr>
            <a:r>
              <a:rPr lang="ru-RU" altLang="ru-RU" sz="2000" dirty="0">
                <a:latin typeface="Times New Roman" pitchFamily="18" charset="0"/>
              </a:rPr>
              <a:t>     3) обосновывающая или оправдывающая допустимость насилия и (или) </a:t>
            </a:r>
            <a:r>
              <a:rPr lang="ru-RU" altLang="ru-RU" sz="2000" b="1" dirty="0">
                <a:latin typeface="Times New Roman" pitchFamily="18" charset="0"/>
              </a:rPr>
              <a:t>жестокости</a:t>
            </a:r>
            <a:r>
              <a:rPr lang="ru-RU" altLang="ru-RU" sz="2000" dirty="0">
                <a:latin typeface="Times New Roman" pitchFamily="18" charset="0"/>
              </a:rPr>
              <a:t> либо побуждающая осуществлять насильственные действия по отношению к людям или </a:t>
            </a:r>
            <a:r>
              <a:rPr lang="ru-RU" altLang="ru-RU" sz="2000" b="1" dirty="0">
                <a:latin typeface="Times New Roman" pitchFamily="18" charset="0"/>
              </a:rPr>
              <a:t>животным,</a:t>
            </a:r>
            <a:r>
              <a:rPr lang="ru-RU" altLang="ru-RU" sz="2000" dirty="0">
                <a:latin typeface="Times New Roman" pitchFamily="18" charset="0"/>
              </a:rPr>
              <a:t> за исключением случаев, предусмотренных настоящим Федеральным законом;</a:t>
            </a:r>
          </a:p>
          <a:p>
            <a:pPr>
              <a:lnSpc>
                <a:spcPct val="80000"/>
              </a:lnSpc>
              <a:buFontTx/>
              <a:buNone/>
            </a:pPr>
            <a:r>
              <a:rPr lang="ru-RU" altLang="ru-RU" sz="2000" dirty="0">
                <a:latin typeface="Times New Roman" pitchFamily="18" charset="0"/>
              </a:rPr>
              <a:t>    4) отрицающая семейные ценности, пропагандирующая нетрадиционные сексуальные отношения и формирующая неуважение к родителям и (или) другим членам семьи;</a:t>
            </a:r>
          </a:p>
          <a:p>
            <a:pPr>
              <a:lnSpc>
                <a:spcPct val="80000"/>
              </a:lnSpc>
              <a:buFontTx/>
              <a:buNone/>
            </a:pPr>
            <a:r>
              <a:rPr lang="ru-RU" altLang="ru-RU" sz="2000" dirty="0">
                <a:latin typeface="Times New Roman" pitchFamily="18" charset="0"/>
              </a:rPr>
              <a:t>   5) </a:t>
            </a:r>
            <a:r>
              <a:rPr lang="ru-RU" altLang="ru-RU" sz="2000" b="1" dirty="0">
                <a:latin typeface="Times New Roman" pitchFamily="18" charset="0"/>
              </a:rPr>
              <a:t>оправдывающая противоправное поведение;</a:t>
            </a:r>
          </a:p>
          <a:p>
            <a:pPr>
              <a:lnSpc>
                <a:spcPct val="80000"/>
              </a:lnSpc>
              <a:buFontTx/>
              <a:buNone/>
            </a:pPr>
            <a:r>
              <a:rPr lang="ru-RU" altLang="ru-RU" sz="2000" dirty="0">
                <a:latin typeface="Times New Roman" pitchFamily="18" charset="0"/>
              </a:rPr>
              <a:t>   6) содержащая нецензурную брань;</a:t>
            </a:r>
          </a:p>
          <a:p>
            <a:pPr>
              <a:lnSpc>
                <a:spcPct val="80000"/>
              </a:lnSpc>
              <a:buFontTx/>
              <a:buNone/>
            </a:pPr>
            <a:r>
              <a:rPr lang="ru-RU" altLang="ru-RU" sz="2000" dirty="0">
                <a:latin typeface="Times New Roman" pitchFamily="18" charset="0"/>
              </a:rPr>
              <a:t>   7) </a:t>
            </a:r>
            <a:r>
              <a:rPr lang="ru-RU" altLang="ru-RU" sz="2000" b="1" dirty="0">
                <a:latin typeface="Times New Roman" pitchFamily="18" charset="0"/>
              </a:rPr>
              <a:t>содержащая информацию порнографического характера;</a:t>
            </a:r>
          </a:p>
        </p:txBody>
      </p:sp>
      <p:pic>
        <p:nvPicPr>
          <p:cNvPr id="17412" name="Рисунок 1"/>
          <p:cNvPicPr>
            <a:picLocks noChangeAspect="1"/>
          </p:cNvPicPr>
          <p:nvPr/>
        </p:nvPicPr>
        <p:blipFill>
          <a:blip r:embed="rId2" cstate="print"/>
          <a:srcRect/>
          <a:stretch>
            <a:fillRect/>
          </a:stretch>
        </p:blipFill>
        <p:spPr bwMode="auto">
          <a:xfrm>
            <a:off x="8077200" y="0"/>
            <a:ext cx="1066800" cy="1025525"/>
          </a:xfrm>
          <a:prstGeom prst="rect">
            <a:avLst/>
          </a:prstGeom>
          <a:noFill/>
          <a:ln w="9525">
            <a:noFill/>
            <a:miter lim="800000"/>
            <a:headEnd/>
            <a:tailEnd/>
          </a:ln>
        </p:spPr>
      </p:pic>
      <p:sp>
        <p:nvSpPr>
          <p:cNvPr id="5" name="Rectangle 3"/>
          <p:cNvSpPr txBox="1">
            <a:spLocks noChangeArrowheads="1"/>
          </p:cNvSpPr>
          <p:nvPr/>
        </p:nvSpPr>
        <p:spPr>
          <a:xfrm>
            <a:off x="0" y="0"/>
            <a:ext cx="7956376" cy="1052736"/>
          </a:xfrm>
          <a:prstGeom prst="rect">
            <a:avLst/>
          </a:prstGeom>
          <a:solidFill>
            <a:srgbClr val="31A3D4"/>
          </a:solidFill>
          <a:ln w="12600" cap="sq">
            <a:solidFill>
              <a:srgbClr val="89A4A7"/>
            </a:solidFill>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ru-RU" altLang="ru-RU" sz="2400" b="1" dirty="0" smtClean="0">
                <a:solidFill>
                  <a:schemeClr val="bg1"/>
                </a:solidFill>
                <a:latin typeface="Times New Roman" pitchFamily="18" charset="0"/>
                <a:ea typeface="+mj-ea"/>
                <a:cs typeface="+mj-cs"/>
              </a:rPr>
              <a:t>ФЗ№436</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400" dirty="0" smtClean="0"/>
              <a:t>57. Достижение цели обеспечения информационной безопасности осуществляется путем реализации государственной политики, направленной на решение следующих задач:</a:t>
            </a:r>
            <a:endParaRPr lang="ru-RU" sz="1400" dirty="0"/>
          </a:p>
        </p:txBody>
      </p:sp>
      <p:sp>
        <p:nvSpPr>
          <p:cNvPr id="3" name="Содержимое 2"/>
          <p:cNvSpPr>
            <a:spLocks noGrp="1"/>
          </p:cNvSpPr>
          <p:nvPr>
            <p:ph idx="1"/>
          </p:nvPr>
        </p:nvSpPr>
        <p:spPr/>
        <p:txBody>
          <a:bodyPr>
            <a:normAutofit fontScale="47500" lnSpcReduction="20000"/>
          </a:bodyPr>
          <a:lstStyle/>
          <a:p>
            <a:r>
              <a:rPr lang="ru-RU" dirty="0" smtClean="0"/>
              <a:t>2) развитие системы прогнозирования, выявления и предупреждения угроз информационной безопасности Российской Федерации, определения их источников, оперативной ликвидации последствий реализации таких угроз;</a:t>
            </a:r>
          </a:p>
          <a:p>
            <a:r>
              <a:rPr lang="ru-RU" dirty="0" smtClean="0"/>
              <a:t>4) создание условий для эффективного предупреждения, выявления и пресечения преступлений и иных правонарушений, совершаемых с использованием информационно-коммуникационных технологий;</a:t>
            </a:r>
          </a:p>
          <a:p>
            <a:r>
              <a:rPr lang="ru-RU" dirty="0" smtClean="0"/>
              <a:t>6) снижение до минимально возможного уровня количества утечек информации ограниченного доступа и персональных данных, а также уменьшение количества нарушений установленных российским законодательством требований по защите такой информации и персональных данных;</a:t>
            </a:r>
          </a:p>
          <a:p>
            <a:r>
              <a:rPr lang="ru-RU" dirty="0" smtClean="0"/>
              <a:t>10) развитие сил и средств информационного противоборства;</a:t>
            </a:r>
          </a:p>
          <a:p>
            <a:r>
              <a:rPr lang="ru-RU" dirty="0" smtClean="0"/>
              <a:t>11) противодействие использованию информационной инфраструктуры Российской Федерации экстремистскими и террористическими организациями, специальными службами и пропагандистскими структурами иностранных государств для осуществления деструктивного информационного воздействия на граждан и общество;</a:t>
            </a:r>
          </a:p>
          <a:p>
            <a:r>
              <a:rPr lang="ru-RU" dirty="0" smtClean="0"/>
              <a:t>16) развитие взаимодействия органов публичной власти, институтов гражданского общества и организаций при осуществлении деятельности в области обеспечения информационной безопасности Российской Федерации.</a:t>
            </a:r>
            <a:endParaRPr lang="ru-RU"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10" descr="Снимок2.PNG"/>
          <p:cNvPicPr>
            <a:picLocks noGrp="1" noChangeAspect="1"/>
          </p:cNvPicPr>
          <p:nvPr>
            <p:ph idx="1"/>
          </p:nvPr>
        </p:nvPicPr>
        <p:blipFill>
          <a:blip r:embed="rId2" cstate="print"/>
          <a:stretch>
            <a:fillRect/>
          </a:stretch>
        </p:blipFill>
        <p:spPr>
          <a:xfrm>
            <a:off x="1304468" y="1600678"/>
            <a:ext cx="6535063" cy="4525007"/>
          </a:xfrm>
        </p:spPr>
      </p:pic>
      <p:sp>
        <p:nvSpPr>
          <p:cNvPr id="5"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a:r>
              <a:rPr lang="ru-RU" altLang="ru-RU" sz="2400" b="1" dirty="0" smtClean="0">
                <a:solidFill>
                  <a:schemeClr val="bg1"/>
                </a:solidFill>
                <a:latin typeface="Times New Roman" pitchFamily="18" charset="0"/>
              </a:rPr>
              <a:t>Технология «</a:t>
            </a:r>
            <a:r>
              <a:rPr lang="ru-RU" altLang="ru-RU" sz="2400" b="1" dirty="0" err="1" smtClean="0">
                <a:solidFill>
                  <a:schemeClr val="bg1"/>
                </a:solidFill>
                <a:latin typeface="Times New Roman" pitchFamily="18" charset="0"/>
              </a:rPr>
              <a:t>Равный-Равному</a:t>
            </a:r>
            <a:r>
              <a:rPr lang="ru-RU" altLang="ru-RU" sz="2400" b="1" smtClean="0">
                <a:solidFill>
                  <a:schemeClr val="bg1"/>
                </a:solidFill>
                <a:latin typeface="Times New Roman" pitchFamily="18" charset="0"/>
              </a:rPr>
              <a:t>» </a:t>
            </a:r>
            <a:r>
              <a:rPr lang="ru-RU" altLang="ru-RU" sz="2400" b="1" dirty="0" smtClean="0">
                <a:solidFill>
                  <a:schemeClr val="bg1"/>
                </a:solidFill>
                <a:latin typeface="Times New Roman" pitchFamily="18" charset="0"/>
              </a:rPr>
              <a:t>не работает!!!</a:t>
            </a:r>
          </a:p>
        </p:txBody>
      </p:sp>
      <p:pic>
        <p:nvPicPr>
          <p:cNvPr id="6" name="Рисунок 8"/>
          <p:cNvPicPr>
            <a:picLocks noChangeAspect="1"/>
          </p:cNvPicPr>
          <p:nvPr/>
        </p:nvPicPr>
        <p:blipFill>
          <a:blip r:embed="rId3"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p:txBody>
          <a:bodyPr/>
          <a:lstStyle/>
          <a:p>
            <a:pPr marL="609600" indent="-609600" eaLnBrk="1" hangingPunct="1">
              <a:buFontTx/>
              <a:buAutoNum type="arabicPeriod"/>
            </a:pPr>
            <a:r>
              <a:rPr lang="ru-RU" sz="2000" smtClean="0">
                <a:latin typeface="Times New Roman" pitchFamily="18" charset="0"/>
              </a:rPr>
              <a:t>Росляков крутой парень</a:t>
            </a:r>
          </a:p>
          <a:p>
            <a:pPr marL="609600" indent="-609600" eaLnBrk="1" hangingPunct="1">
              <a:buFontTx/>
              <a:buAutoNum type="arabicPeriod"/>
            </a:pPr>
            <a:r>
              <a:rPr lang="ru-RU" sz="2000" smtClean="0">
                <a:latin typeface="Times New Roman" pitchFamily="18" charset="0"/>
              </a:rPr>
              <a:t>Росляков не трус</a:t>
            </a:r>
          </a:p>
          <a:p>
            <a:pPr marL="609600" indent="-609600" eaLnBrk="1" hangingPunct="1">
              <a:buFontTx/>
              <a:buAutoNum type="arabicPeriod"/>
            </a:pPr>
            <a:r>
              <a:rPr lang="ru-RU" sz="2000" smtClean="0">
                <a:latin typeface="Times New Roman" pitchFamily="18" charset="0"/>
              </a:rPr>
              <a:t>Росляков пошел против системы</a:t>
            </a:r>
          </a:p>
          <a:p>
            <a:pPr marL="609600" indent="-609600" eaLnBrk="1" hangingPunct="1">
              <a:buFontTx/>
              <a:buAutoNum type="arabicPeriod"/>
            </a:pPr>
            <a:r>
              <a:rPr lang="ru-RU" sz="2000" smtClean="0">
                <a:latin typeface="Times New Roman" pitchFamily="18" charset="0"/>
              </a:rPr>
              <a:t>Росляков отомстил обидчикам</a:t>
            </a:r>
          </a:p>
          <a:p>
            <a:pPr marL="609600" indent="-609600" eaLnBrk="1" hangingPunct="1">
              <a:buFontTx/>
              <a:buNone/>
            </a:pPr>
            <a:r>
              <a:rPr lang="ru-RU" smtClean="0"/>
              <a:t> </a:t>
            </a:r>
          </a:p>
        </p:txBody>
      </p:sp>
      <p:sp>
        <p:nvSpPr>
          <p:cNvPr id="53251" name="Rectangle 3"/>
          <p:cNvSpPr>
            <a:spLocks noGrp="1" noChangeArrowheads="1"/>
          </p:cNvSpPr>
          <p:nvPr>
            <p:ph type="title"/>
          </p:nvPr>
        </p:nvSpPr>
        <p:spPr>
          <a:xfrm>
            <a:off x="0" y="0"/>
            <a:ext cx="7848600" cy="1066800"/>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Росляков герой?</a:t>
            </a:r>
          </a:p>
        </p:txBody>
      </p:sp>
      <p:pic>
        <p:nvPicPr>
          <p:cNvPr id="53252" name="Рисунок 6"/>
          <p:cNvPicPr>
            <a:picLocks noChangeAspect="1"/>
          </p:cNvPicPr>
          <p:nvPr/>
        </p:nvPicPr>
        <p:blipFill>
          <a:blip r:embed="rId2"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4" descr="жж"/>
          <p:cNvPicPr>
            <a:picLocks noGrp="1" noChangeAspect="1" noChangeArrowheads="1"/>
          </p:cNvPicPr>
          <p:nvPr>
            <p:ph sz="half" idx="1"/>
          </p:nvPr>
        </p:nvPicPr>
        <p:blipFill>
          <a:blip r:embed="rId2" cstate="print"/>
          <a:srcRect/>
          <a:stretch>
            <a:fillRect/>
          </a:stretch>
        </p:blipFill>
        <p:spPr>
          <a:xfrm>
            <a:off x="3200400" y="1371600"/>
            <a:ext cx="2590800" cy="4525963"/>
          </a:xfrm>
          <a:noFill/>
        </p:spPr>
      </p:pic>
      <p:pic>
        <p:nvPicPr>
          <p:cNvPr id="65539" name="Picture 25" descr="ж"/>
          <p:cNvPicPr>
            <a:picLocks noGrp="1" noChangeAspect="1" noChangeArrowheads="1"/>
          </p:cNvPicPr>
          <p:nvPr>
            <p:ph sz="quarter" idx="2"/>
          </p:nvPr>
        </p:nvPicPr>
        <p:blipFill>
          <a:blip r:embed="rId3" cstate="print"/>
          <a:srcRect/>
          <a:stretch>
            <a:fillRect/>
          </a:stretch>
        </p:blipFill>
        <p:spPr>
          <a:xfrm>
            <a:off x="6096000" y="1371600"/>
            <a:ext cx="2732088" cy="4419600"/>
          </a:xfrm>
          <a:noFill/>
        </p:spPr>
      </p:pic>
      <p:pic>
        <p:nvPicPr>
          <p:cNvPr id="65540" name="Picture 26" descr="п"/>
          <p:cNvPicPr>
            <a:picLocks noGrp="1" noChangeAspect="1" noChangeArrowheads="1"/>
          </p:cNvPicPr>
          <p:nvPr>
            <p:ph sz="quarter" idx="3"/>
          </p:nvPr>
        </p:nvPicPr>
        <p:blipFill>
          <a:blip r:embed="rId4" cstate="print"/>
          <a:srcRect/>
          <a:stretch>
            <a:fillRect/>
          </a:stretch>
        </p:blipFill>
        <p:spPr>
          <a:xfrm>
            <a:off x="152400" y="1371600"/>
            <a:ext cx="2733675" cy="4495800"/>
          </a:xfrm>
          <a:noFill/>
        </p:spPr>
      </p:pic>
      <p:sp>
        <p:nvSpPr>
          <p:cNvPr id="65541" name="Rectangle 3"/>
          <p:cNvSpPr>
            <a:spLocks noGrp="1" noChangeArrowheads="1"/>
          </p:cNvSpPr>
          <p:nvPr>
            <p:ph type="title"/>
          </p:nvPr>
        </p:nvSpPr>
        <p:spPr>
          <a:xfrm>
            <a:off x="0" y="0"/>
            <a:ext cx="7924800" cy="1066800"/>
          </a:xfrm>
          <a:solidFill>
            <a:srgbClr val="31A3D4"/>
          </a:solidFill>
          <a:ln w="12600" cap="sq">
            <a:solidFill>
              <a:srgbClr val="89A4A7"/>
            </a:solidFill>
          </a:ln>
        </p:spPr>
        <p:txBody>
          <a:bodyPr/>
          <a:lstStyle/>
          <a:p>
            <a:pPr algn="l"/>
            <a:r>
              <a:rPr lang="ru-RU" altLang="ru-RU" sz="2400" b="1" dirty="0" smtClean="0">
                <a:solidFill>
                  <a:schemeClr val="bg1"/>
                </a:solidFill>
                <a:latin typeface="Times New Roman" pitchFamily="18" charset="0"/>
              </a:rPr>
              <a:t>Информационная грамотность родителей</a:t>
            </a:r>
          </a:p>
        </p:txBody>
      </p:sp>
      <p:pic>
        <p:nvPicPr>
          <p:cNvPr id="65542" name="Рисунок 8"/>
          <p:cNvPicPr>
            <a:picLocks noChangeAspect="1"/>
          </p:cNvPicPr>
          <p:nvPr/>
        </p:nvPicPr>
        <p:blipFill>
          <a:blip r:embed="rId5"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title"/>
          </p:nvPr>
        </p:nvSpPr>
        <p:spPr>
          <a:xfrm>
            <a:off x="0" y="0"/>
            <a:ext cx="7848600" cy="1066800"/>
          </a:xfrm>
          <a:solidFill>
            <a:srgbClr val="31A3D4"/>
          </a:solidFill>
          <a:ln w="12600" cap="sq">
            <a:solidFill>
              <a:srgbClr val="89A4A7"/>
            </a:solidFill>
          </a:ln>
        </p:spPr>
        <p:txBody>
          <a:bodyPr/>
          <a:lstStyle/>
          <a:p>
            <a:pPr algn="l"/>
            <a:r>
              <a:rPr lang="ru-RU" altLang="ru-RU" sz="2400" b="1" dirty="0" smtClean="0">
                <a:solidFill>
                  <a:schemeClr val="bg1"/>
                </a:solidFill>
                <a:latin typeface="Times New Roman" pitchFamily="18" charset="0"/>
              </a:rPr>
              <a:t>Информационная грамотность региона</a:t>
            </a:r>
          </a:p>
        </p:txBody>
      </p:sp>
      <p:pic>
        <p:nvPicPr>
          <p:cNvPr id="66563" name="Picture 5" descr="ттттт"/>
          <p:cNvPicPr>
            <a:picLocks noGrp="1" noChangeAspect="1" noChangeArrowheads="1"/>
          </p:cNvPicPr>
          <p:nvPr>
            <p:ph sz="half" idx="1"/>
          </p:nvPr>
        </p:nvPicPr>
        <p:blipFill>
          <a:blip r:embed="rId2" cstate="print"/>
          <a:srcRect/>
          <a:stretch>
            <a:fillRect/>
          </a:stretch>
        </p:blipFill>
        <p:spPr>
          <a:xfrm>
            <a:off x="304800" y="1143000"/>
            <a:ext cx="3581400" cy="5562600"/>
          </a:xfrm>
          <a:noFill/>
        </p:spPr>
      </p:pic>
      <p:pic>
        <p:nvPicPr>
          <p:cNvPr id="66564" name="Содержимое 5" descr="M6dav8sTvvA.jpg"/>
          <p:cNvPicPr>
            <a:picLocks noGrp="1" noChangeAspect="1"/>
          </p:cNvPicPr>
          <p:nvPr>
            <p:ph sz="half" idx="2"/>
          </p:nvPr>
        </p:nvPicPr>
        <p:blipFill>
          <a:blip r:embed="rId3" cstate="print"/>
          <a:srcRect/>
          <a:stretch>
            <a:fillRect/>
          </a:stretch>
        </p:blipFill>
        <p:spPr>
          <a:xfrm>
            <a:off x="4267200" y="2133600"/>
            <a:ext cx="4724400" cy="2743200"/>
          </a:xfrm>
        </p:spPr>
      </p:pic>
      <p:pic>
        <p:nvPicPr>
          <p:cNvPr id="66565" name="Рисунок 8"/>
          <p:cNvPicPr>
            <a:picLocks noChangeAspect="1"/>
          </p:cNvPicPr>
          <p:nvPr/>
        </p:nvPicPr>
        <p:blipFill>
          <a:blip r:embed="rId4"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___Амелина - Бенефис ненависти - 2019.png"/>
          <p:cNvPicPr>
            <a:picLocks noGrp="1" noChangeAspect="1"/>
          </p:cNvPicPr>
          <p:nvPr>
            <p:ph idx="1"/>
          </p:nvPr>
        </p:nvPicPr>
        <p:blipFill>
          <a:blip r:embed="rId2" cstate="print"/>
          <a:stretch>
            <a:fillRect/>
          </a:stretch>
        </p:blipFill>
        <p:spPr>
          <a:xfrm>
            <a:off x="827584" y="1196752"/>
            <a:ext cx="7560840" cy="5299949"/>
          </a:xfrm>
        </p:spPr>
      </p:pic>
      <p:sp>
        <p:nvSpPr>
          <p:cNvPr id="5"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a:r>
              <a:rPr lang="ru-RU" altLang="ru-RU" sz="2400" b="1" dirty="0" smtClean="0">
                <a:solidFill>
                  <a:schemeClr val="bg1"/>
                </a:solidFill>
                <a:latin typeface="Times New Roman" pitchFamily="18" charset="0"/>
              </a:rPr>
              <a:t>Нулевая толерантность </a:t>
            </a:r>
          </a:p>
        </p:txBody>
      </p:sp>
      <p:pic>
        <p:nvPicPr>
          <p:cNvPr id="6" name="Рисунок 8"/>
          <p:cNvPicPr>
            <a:picLocks noChangeAspect="1"/>
          </p:cNvPicPr>
          <p:nvPr/>
        </p:nvPicPr>
        <p:blipFill>
          <a:blip r:embed="rId3"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0" y="0"/>
            <a:ext cx="7884368" cy="980728"/>
          </a:xfrm>
          <a:solidFill>
            <a:srgbClr val="31A3D4"/>
          </a:solidFill>
          <a:ln w="12600" cap="sq">
            <a:solidFill>
              <a:srgbClr val="89A4A7"/>
            </a:solidFill>
          </a:ln>
        </p:spPr>
        <p:txBody>
          <a:bodyPr>
            <a:normAutofit/>
          </a:bodyPr>
          <a:lstStyle/>
          <a:p>
            <a:pPr algn="l"/>
            <a:r>
              <a:rPr lang="ru-RU" altLang="ru-RU" sz="2400" b="1" dirty="0" smtClean="0">
                <a:solidFill>
                  <a:schemeClr val="bg1"/>
                </a:solidFill>
                <a:latin typeface="Times New Roman" pitchFamily="18" charset="0"/>
              </a:rPr>
              <a:t>Вебинар </a:t>
            </a:r>
            <a:r>
              <a:rPr lang="ru-RU" altLang="ru-RU" sz="1200" b="1" dirty="0" smtClean="0">
                <a:solidFill>
                  <a:schemeClr val="bg1"/>
                </a:solidFill>
                <a:latin typeface="Times New Roman" pitchFamily="18" charset="0"/>
              </a:rPr>
              <a:t/>
            </a:r>
            <a:br>
              <a:rPr lang="ru-RU" altLang="ru-RU" sz="1200" b="1" dirty="0" smtClean="0">
                <a:solidFill>
                  <a:schemeClr val="bg1"/>
                </a:solidFill>
                <a:latin typeface="Times New Roman" pitchFamily="18" charset="0"/>
              </a:rPr>
            </a:br>
            <a:r>
              <a:rPr lang="en-US" altLang="ru-RU" sz="1200" b="1" dirty="0" smtClean="0">
                <a:solidFill>
                  <a:schemeClr val="bg1"/>
                </a:solidFill>
                <a:latin typeface="Times New Roman" pitchFamily="18" charset="0"/>
              </a:rPr>
              <a:t>https://vk.com/ano_imds?z=video-120837351_456239036%2Fb0e6037f4f83d50a88%2Fpl_wall_-167763412</a:t>
            </a:r>
            <a:r>
              <a:rPr lang="ru-RU" altLang="ru-RU" sz="1200" b="1" dirty="0" smtClean="0">
                <a:solidFill>
                  <a:schemeClr val="bg1"/>
                </a:solidFill>
                <a:latin typeface="Times New Roman" pitchFamily="18" charset="0"/>
              </a:rPr>
              <a:t/>
            </a:r>
            <a:br>
              <a:rPr lang="ru-RU" altLang="ru-RU" sz="1200" b="1" dirty="0" smtClean="0">
                <a:solidFill>
                  <a:schemeClr val="bg1"/>
                </a:solidFill>
                <a:latin typeface="Times New Roman" pitchFamily="18" charset="0"/>
              </a:rPr>
            </a:br>
            <a:endParaRPr lang="ru-RU" altLang="ru-RU" sz="1200" b="1" dirty="0" smtClean="0">
              <a:solidFill>
                <a:schemeClr val="bg1"/>
              </a:solidFill>
              <a:latin typeface="Times New Roman" pitchFamily="18" charset="0"/>
            </a:endParaRPr>
          </a:p>
        </p:txBody>
      </p:sp>
      <p:pic>
        <p:nvPicPr>
          <p:cNvPr id="5" name="Рисунок 8"/>
          <p:cNvPicPr>
            <a:picLocks noChangeAspect="1"/>
          </p:cNvPicPr>
          <p:nvPr/>
        </p:nvPicPr>
        <p:blipFill>
          <a:blip r:embed="rId2" cstate="print"/>
          <a:srcRect/>
          <a:stretch>
            <a:fillRect/>
          </a:stretch>
        </p:blipFill>
        <p:spPr bwMode="auto">
          <a:xfrm>
            <a:off x="8027988" y="-30163"/>
            <a:ext cx="1116012" cy="1073151"/>
          </a:xfrm>
          <a:prstGeom prst="rect">
            <a:avLst/>
          </a:prstGeom>
          <a:noFill/>
          <a:ln w="9525">
            <a:noFill/>
            <a:miter lim="800000"/>
            <a:headEnd/>
            <a:tailEnd/>
          </a:ln>
        </p:spPr>
      </p:pic>
      <p:pic>
        <p:nvPicPr>
          <p:cNvPr id="9" name="Содержимое 8" descr="hqFZGqQGzr4.jpg"/>
          <p:cNvPicPr>
            <a:picLocks noGrp="1" noChangeAspect="1"/>
          </p:cNvPicPr>
          <p:nvPr>
            <p:ph idx="1"/>
          </p:nvPr>
        </p:nvPicPr>
        <p:blipFill>
          <a:blip r:embed="rId3" cstate="print"/>
          <a:stretch>
            <a:fillRect/>
          </a:stretch>
        </p:blipFill>
        <p:spPr>
          <a:xfrm>
            <a:off x="548922" y="1600200"/>
            <a:ext cx="8046156" cy="4525963"/>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1600200"/>
            <a:ext cx="8784976" cy="4525963"/>
          </a:xfrm>
        </p:spPr>
        <p:txBody>
          <a:bodyPr>
            <a:normAutofit/>
          </a:bodyPr>
          <a:lstStyle/>
          <a:p>
            <a:pPr>
              <a:buNone/>
            </a:pPr>
            <a:r>
              <a:rPr lang="ru-RU" sz="2400" dirty="0" smtClean="0">
                <a:latin typeface="Times New Roman" pitchFamily="18" charset="0"/>
                <a:cs typeface="Times New Roman" pitchFamily="18" charset="0"/>
              </a:rPr>
              <a:t>-профилактика </a:t>
            </a:r>
            <a:r>
              <a:rPr lang="ru-RU" sz="2400" dirty="0" err="1" smtClean="0">
                <a:latin typeface="Times New Roman" pitchFamily="18" charset="0"/>
                <a:cs typeface="Times New Roman" pitchFamily="18" charset="0"/>
              </a:rPr>
              <a:t>деструктива</a:t>
            </a:r>
            <a:r>
              <a:rPr lang="ru-RU" sz="2400" dirty="0" smtClean="0">
                <a:latin typeface="Times New Roman" pitchFamily="18" charset="0"/>
                <a:cs typeface="Times New Roman" pitchFamily="18" charset="0"/>
              </a:rPr>
              <a:t> по общим законам развития </a:t>
            </a:r>
          </a:p>
          <a:p>
            <a:pPr>
              <a:buNone/>
            </a:pPr>
            <a:r>
              <a:rPr lang="ru-RU" sz="2400" dirty="0" smtClean="0">
                <a:latin typeface="Times New Roman" pitchFamily="18" charset="0"/>
                <a:cs typeface="Times New Roman" pitchFamily="18" charset="0"/>
              </a:rPr>
              <a:t>-понимание места интернета, как основного канала продвижения</a:t>
            </a:r>
          </a:p>
          <a:p>
            <a:pPr>
              <a:buNone/>
            </a:pPr>
            <a:r>
              <a:rPr lang="ru-RU" sz="2400" dirty="0" smtClean="0">
                <a:latin typeface="Times New Roman" pitchFamily="18" charset="0"/>
                <a:cs typeface="Times New Roman" pitchFamily="18" charset="0"/>
              </a:rPr>
              <a:t>информации</a:t>
            </a:r>
          </a:p>
          <a:p>
            <a:pPr>
              <a:buNone/>
            </a:pPr>
            <a:r>
              <a:rPr lang="ru-RU" sz="2400" dirty="0" smtClean="0">
                <a:latin typeface="Times New Roman" pitchFamily="18" charset="0"/>
                <a:cs typeface="Times New Roman" pitchFamily="18" charset="0"/>
              </a:rPr>
              <a:t>-работа с </a:t>
            </a:r>
            <a:r>
              <a:rPr lang="ru-RU" sz="2400" dirty="0" err="1" smtClean="0">
                <a:latin typeface="Times New Roman" pitchFamily="18" charset="0"/>
                <a:cs typeface="Times New Roman" pitchFamily="18" charset="0"/>
              </a:rPr>
              <a:t>фейками</a:t>
            </a:r>
            <a:r>
              <a:rPr lang="ru-RU" sz="2400" dirty="0" smtClean="0">
                <a:latin typeface="Times New Roman" pitchFamily="18" charset="0"/>
                <a:cs typeface="Times New Roman" pitchFamily="18" charset="0"/>
              </a:rPr>
              <a:t> и угрозами </a:t>
            </a:r>
          </a:p>
          <a:p>
            <a:pPr>
              <a:buNone/>
            </a:pPr>
            <a:r>
              <a:rPr lang="ru-RU" sz="2400" dirty="0" smtClean="0">
                <a:latin typeface="Times New Roman" pitchFamily="18" charset="0"/>
                <a:cs typeface="Times New Roman" pitchFamily="18" charset="0"/>
              </a:rPr>
              <a:t>-работа с мышлением, его формирование на биологическом,</a:t>
            </a:r>
          </a:p>
          <a:p>
            <a:pPr>
              <a:buNone/>
            </a:pPr>
            <a:r>
              <a:rPr lang="ru-RU" sz="2400" dirty="0" smtClean="0">
                <a:latin typeface="Times New Roman" pitchFamily="18" charset="0"/>
                <a:cs typeface="Times New Roman" pitchFamily="18" charset="0"/>
              </a:rPr>
              <a:t>психологическом</a:t>
            </a:r>
            <a:r>
              <a:rPr lang="ru-RU" sz="2400" smtClean="0">
                <a:latin typeface="Times New Roman" pitchFamily="18" charset="0"/>
                <a:cs typeface="Times New Roman" pitchFamily="18" charset="0"/>
              </a:rPr>
              <a:t>, социальном уровне</a:t>
            </a:r>
            <a:endParaRPr lang="ru-RU" sz="2400" dirty="0" smtClean="0">
              <a:latin typeface="Times New Roman" pitchFamily="18" charset="0"/>
              <a:cs typeface="Times New Roman" pitchFamily="18" charset="0"/>
            </a:endParaRPr>
          </a:p>
          <a:p>
            <a:pPr>
              <a:buNone/>
            </a:pPr>
            <a:r>
              <a:rPr lang="ru-RU" sz="2400" dirty="0" smtClean="0">
                <a:latin typeface="Times New Roman" pitchFamily="18" charset="0"/>
                <a:cs typeface="Times New Roman" pitchFamily="18" charset="0"/>
              </a:rPr>
              <a:t>-работа по эвакуации в общем контуре безопасности</a:t>
            </a:r>
            <a:endParaRPr lang="ru-RU" sz="2400" dirty="0">
              <a:latin typeface="Times New Roman" pitchFamily="18" charset="0"/>
              <a:cs typeface="Times New Roman" pitchFamily="18" charset="0"/>
            </a:endParaRPr>
          </a:p>
        </p:txBody>
      </p:sp>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normAutofit fontScale="90000"/>
          </a:bodyPr>
          <a:lstStyle/>
          <a:p>
            <a:r>
              <a:rPr lang="ru-RU" altLang="ru-RU" sz="2400" b="1" dirty="0" smtClean="0">
                <a:solidFill>
                  <a:schemeClr val="bg1"/>
                </a:solidFill>
                <a:latin typeface="Times New Roman" pitchFamily="18" charset="0"/>
              </a:rPr>
              <a:t/>
            </a:r>
            <a:br>
              <a:rPr lang="ru-RU" altLang="ru-RU" sz="2400" b="1" dirty="0" smtClean="0">
                <a:solidFill>
                  <a:schemeClr val="bg1"/>
                </a:solidFill>
                <a:latin typeface="Times New Roman" pitchFamily="18" charset="0"/>
              </a:rPr>
            </a:br>
            <a:r>
              <a:rPr lang="ru-RU" altLang="ru-RU" sz="2400" b="1" dirty="0" smtClean="0">
                <a:solidFill>
                  <a:schemeClr val="bg1"/>
                </a:solidFill>
                <a:latin typeface="Times New Roman" pitchFamily="18" charset="0"/>
              </a:rPr>
              <a:t>ЧЕК ЛИСТ</a:t>
            </a:r>
            <a:br>
              <a:rPr lang="ru-RU" altLang="ru-RU" sz="2400" b="1" dirty="0" smtClean="0">
                <a:solidFill>
                  <a:schemeClr val="bg1"/>
                </a:solidFill>
                <a:latin typeface="Times New Roman" pitchFamily="18" charset="0"/>
              </a:rPr>
            </a:br>
            <a:endParaRPr lang="ru-RU" altLang="ru-RU" sz="2400" b="1" dirty="0" smtClean="0">
              <a:solidFill>
                <a:schemeClr val="bg1"/>
              </a:solidFill>
              <a:latin typeface="Times New Roman" pitchFamily="18" charset="0"/>
            </a:endParaRPr>
          </a:p>
        </p:txBody>
      </p:sp>
      <p:pic>
        <p:nvPicPr>
          <p:cNvPr id="5" name="Рисунок 8"/>
          <p:cNvPicPr>
            <a:picLocks noChangeAspect="1"/>
          </p:cNvPicPr>
          <p:nvPr/>
        </p:nvPicPr>
        <p:blipFill>
          <a:blip r:embed="rId2"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ъект 2"/>
          <p:cNvSpPr>
            <a:spLocks noGrp="1"/>
          </p:cNvSpPr>
          <p:nvPr>
            <p:ph idx="4294967295"/>
          </p:nvPr>
        </p:nvSpPr>
        <p:spPr/>
        <p:txBody>
          <a:bodyPr/>
          <a:lstStyle/>
          <a:p>
            <a:pPr eaLnBrk="1" hangingPunct="1">
              <a:buFontTx/>
              <a:buNone/>
            </a:pPr>
            <a:r>
              <a:rPr lang="ru-RU" sz="2000" dirty="0" smtClean="0">
                <a:latin typeface="Times New Roman" pitchFamily="18" charset="0"/>
              </a:rPr>
              <a:t>     </a:t>
            </a:r>
            <a:r>
              <a:rPr lang="ru-RU" sz="1800" b="1" dirty="0" smtClean="0">
                <a:latin typeface="Times New Roman" pitchFamily="18" charset="0"/>
              </a:rPr>
              <a:t>Контакты:</a:t>
            </a:r>
            <a:r>
              <a:rPr lang="ru-RU" sz="1800" dirty="0" smtClean="0">
                <a:latin typeface="Times New Roman" pitchFamily="18" charset="0"/>
              </a:rPr>
              <a:t> Автономная некоммерческая организация «Центр информационной безопасности в сети Интернет «Защита»»</a:t>
            </a:r>
          </a:p>
          <a:p>
            <a:pPr eaLnBrk="1" hangingPunct="1">
              <a:buFontTx/>
              <a:buNone/>
            </a:pPr>
            <a:r>
              <a:rPr lang="ru-RU" sz="1800" dirty="0" smtClean="0">
                <a:latin typeface="Times New Roman" pitchFamily="18" charset="0"/>
              </a:rPr>
              <a:t>     Вологодская область, г.</a:t>
            </a:r>
            <a:r>
              <a:rPr lang="en-US" sz="1800" dirty="0" smtClean="0">
                <a:latin typeface="Times New Roman" pitchFamily="18" charset="0"/>
              </a:rPr>
              <a:t> </a:t>
            </a:r>
            <a:r>
              <a:rPr lang="ru-RU" sz="1800" dirty="0" smtClean="0">
                <a:latin typeface="Times New Roman" pitchFamily="18" charset="0"/>
              </a:rPr>
              <a:t>Череповец, ул. Олимпийская, д.77, оф.120</a:t>
            </a:r>
          </a:p>
          <a:p>
            <a:pPr eaLnBrk="1" hangingPunct="1">
              <a:buFontTx/>
              <a:buNone/>
            </a:pPr>
            <a:r>
              <a:rPr lang="ru-RU" sz="1800" dirty="0" smtClean="0">
                <a:latin typeface="Times New Roman" pitchFamily="18" charset="0"/>
              </a:rPr>
              <a:t>     </a:t>
            </a:r>
            <a:r>
              <a:rPr lang="en-US" sz="1800" dirty="0" smtClean="0">
                <a:latin typeface="Times New Roman" pitchFamily="18" charset="0"/>
              </a:rPr>
              <a:t>E-MAIL</a:t>
            </a:r>
            <a:r>
              <a:rPr lang="ru-RU" sz="1800" dirty="0" smtClean="0">
                <a:latin typeface="Times New Roman" pitchFamily="18" charset="0"/>
              </a:rPr>
              <a:t> </a:t>
            </a:r>
            <a:r>
              <a:rPr lang="en-US" sz="1800" dirty="0" smtClean="0">
                <a:latin typeface="Times New Roman" pitchFamily="18" charset="0"/>
              </a:rPr>
              <a:t> </a:t>
            </a:r>
            <a:r>
              <a:rPr lang="en-US" sz="1800" b="1" dirty="0" smtClean="0">
                <a:latin typeface="Times New Roman" pitchFamily="18" charset="0"/>
              </a:rPr>
              <a:t>afanas1358@mail.ru</a:t>
            </a:r>
          </a:p>
          <a:p>
            <a:pPr eaLnBrk="1" hangingPunct="1">
              <a:buFontTx/>
              <a:buNone/>
            </a:pPr>
            <a:r>
              <a:rPr lang="ru-RU" sz="1800" dirty="0" smtClean="0">
                <a:latin typeface="Times New Roman" pitchFamily="18" charset="0"/>
              </a:rPr>
              <a:t>     Группа ВК: Профилактика нехимических видов зависимости</a:t>
            </a:r>
            <a:r>
              <a:rPr lang="ru-RU" sz="1800" b="1" dirty="0" smtClean="0">
                <a:latin typeface="Times New Roman" pitchFamily="18" charset="0"/>
              </a:rPr>
              <a:t> (</a:t>
            </a:r>
            <a:r>
              <a:rPr lang="en-US" sz="1800" b="1" dirty="0" smtClean="0">
                <a:latin typeface="Times New Roman" pitchFamily="18" charset="0"/>
              </a:rPr>
              <a:t>vk.com/nxz_35</a:t>
            </a:r>
            <a:r>
              <a:rPr lang="ru-RU" sz="1800" b="1" dirty="0" smtClean="0">
                <a:latin typeface="Times New Roman" pitchFamily="18" charset="0"/>
              </a:rPr>
              <a:t>)</a:t>
            </a:r>
          </a:p>
          <a:p>
            <a:pPr eaLnBrk="1" hangingPunct="1">
              <a:buFontTx/>
              <a:buNone/>
            </a:pPr>
            <a:r>
              <a:rPr lang="ru-RU" sz="1800" b="1" dirty="0" smtClean="0">
                <a:latin typeface="Times New Roman" pitchFamily="18" charset="0"/>
              </a:rPr>
              <a:t>     </a:t>
            </a:r>
            <a:r>
              <a:rPr lang="ru-RU" sz="1800" dirty="0" smtClean="0">
                <a:latin typeface="Times New Roman" pitchFamily="18" charset="0"/>
              </a:rPr>
              <a:t>Группа </a:t>
            </a:r>
            <a:r>
              <a:rPr lang="ru-RU" sz="1800" dirty="0" err="1" smtClean="0">
                <a:latin typeface="Times New Roman" pitchFamily="18" charset="0"/>
              </a:rPr>
              <a:t>Фейсбук</a:t>
            </a:r>
            <a:r>
              <a:rPr lang="ru-RU" sz="1800" dirty="0" smtClean="0">
                <a:latin typeface="Times New Roman" pitchFamily="18" charset="0"/>
              </a:rPr>
              <a:t>:</a:t>
            </a:r>
            <a:r>
              <a:rPr lang="ru-RU" sz="1800" b="1" dirty="0" smtClean="0">
                <a:latin typeface="Times New Roman" pitchFamily="18" charset="0"/>
              </a:rPr>
              <a:t> </a:t>
            </a:r>
            <a:r>
              <a:rPr lang="ru-RU" sz="1800" dirty="0" smtClean="0">
                <a:latin typeface="Times New Roman" pitchFamily="18" charset="0"/>
              </a:rPr>
              <a:t>Профилактика нехимических видов зависимости </a:t>
            </a:r>
          </a:p>
          <a:p>
            <a:pPr eaLnBrk="1" hangingPunct="1">
              <a:buFontTx/>
              <a:buNone/>
            </a:pPr>
            <a:r>
              <a:rPr lang="ru-RU" sz="1800" b="1" dirty="0" smtClean="0">
                <a:latin typeface="Times New Roman" pitchFamily="18" charset="0"/>
              </a:rPr>
              <a:t>     (</a:t>
            </a:r>
            <a:r>
              <a:rPr lang="en-US" sz="1800" b="1" dirty="0" smtClean="0">
                <a:latin typeface="Times New Roman" pitchFamily="18" charset="0"/>
                <a:hlinkClick r:id="rId2"/>
              </a:rPr>
              <a:t>www.facebook.com/nxz35/</a:t>
            </a:r>
            <a:r>
              <a:rPr lang="ru-RU" sz="1800" b="1" dirty="0" smtClean="0">
                <a:latin typeface="Times New Roman" pitchFamily="18" charset="0"/>
              </a:rPr>
              <a:t>)</a:t>
            </a:r>
          </a:p>
          <a:p>
            <a:pPr eaLnBrk="1" hangingPunct="1">
              <a:buFontTx/>
              <a:buNone/>
            </a:pPr>
            <a:r>
              <a:rPr lang="ru-RU" sz="1800" b="1" dirty="0" smtClean="0">
                <a:latin typeface="Times New Roman" pitchFamily="18" charset="0"/>
              </a:rPr>
              <a:t>     </a:t>
            </a:r>
            <a:r>
              <a:rPr lang="ru-RU" sz="1800" dirty="0" smtClean="0">
                <a:latin typeface="Times New Roman" pitchFamily="18" charset="0"/>
              </a:rPr>
              <a:t>Сайт организации  </a:t>
            </a:r>
            <a:r>
              <a:rPr lang="en-US" sz="2800" b="1" u="sng" dirty="0" smtClean="0">
                <a:solidFill>
                  <a:schemeClr val="tx2"/>
                </a:solidFill>
                <a:latin typeface="Times New Roman" pitchFamily="18" charset="0"/>
              </a:rPr>
              <a:t>http://nxz35.ru/</a:t>
            </a:r>
          </a:p>
          <a:p>
            <a:pPr eaLnBrk="1" hangingPunct="1"/>
            <a:endParaRPr lang="ru-RU" sz="1800" dirty="0" smtClean="0">
              <a:latin typeface="Times New Roman" pitchFamily="18" charset="0"/>
            </a:endParaRPr>
          </a:p>
        </p:txBody>
      </p:sp>
      <p:sp>
        <p:nvSpPr>
          <p:cNvPr id="62467" name="Прямоугольник 3"/>
          <p:cNvSpPr>
            <a:spLocks noGrp="1" noChangeArrowheads="1"/>
          </p:cNvSpPr>
          <p:nvPr>
            <p:ph type="title" idx="4294967295"/>
          </p:nvPr>
        </p:nvSpPr>
        <p:spPr>
          <a:xfrm>
            <a:off x="0" y="0"/>
            <a:ext cx="9144000" cy="1325563"/>
          </a:xfrm>
          <a:solidFill>
            <a:srgbClr val="31A3D4"/>
          </a:solidFill>
          <a:ln w="12701">
            <a:solidFill>
              <a:srgbClr val="41719C"/>
            </a:solidFill>
          </a:ln>
        </p:spPr>
        <p:txBody>
          <a:bodyPr/>
          <a:lstStyle/>
          <a:p>
            <a:pPr defTabSz="828675" eaLnBrk="1" hangingPunct="1"/>
            <a:r>
              <a:rPr lang="ru-RU" sz="2400" b="1" dirty="0" smtClean="0">
                <a:solidFill>
                  <a:schemeClr val="bg1"/>
                </a:solidFill>
                <a:latin typeface="Times New Roman" pitchFamily="18" charset="0"/>
              </a:rPr>
              <a:t>Спасибо за внимание!!!</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47500" lnSpcReduction="20000"/>
          </a:bodyPr>
          <a:lstStyle/>
          <a:p>
            <a:r>
              <a:rPr lang="ru-RU" dirty="0" smtClean="0"/>
              <a:t>85. Все более разрушительному воздействию подвергаются базовые моральные и культурные нормы, религиозные устои, институт брака, семейные ценности. Абсолютизируется свобода личности, осуществляется активная пропаганда вседозволенности, безнравственности и эгоизма, насаждается культ насилия, потребления и наслаждения, легализуется употребление наркотиков, формируются сообщества, отрицающие естественное продолжение жизни. Проблемы межнациональных и межконфессиональных отношений становятся предметом геополитических игр и спекуляций, порождающих вражду и ненависть.</a:t>
            </a:r>
          </a:p>
          <a:p>
            <a:r>
              <a:rPr lang="ru-RU" dirty="0" smtClean="0"/>
              <a:t>Пересмотр базовых норм морали, психологическое манипулирование наносят непоправимый ущерб нравственному здоровью человека, поощряют деструктивное поведение, формируют условия для саморазрушения общества. Увеличивается разрыв между поколениями. Одновременно нарастают проявления агрессивного национализма, ксенофобии, религиозного экстремизма и терроризма.</a:t>
            </a:r>
          </a:p>
          <a:p>
            <a:r>
              <a:rPr lang="ru-RU" dirty="0" smtClean="0"/>
              <a:t>4) реализация государственной информационной политики, направленной на усиление в массовом сознании роли традиционных российских духовно-нравственных и культурно-исторических ценностей, неприятие гражданами навязываемых извне деструктивных идей, стереотипов и моделей поведения;</a:t>
            </a:r>
          </a:p>
          <a:p>
            <a:r>
              <a:rPr lang="ru-RU" dirty="0" smtClean="0"/>
              <a:t>13) защита российского общества от внешней идейно-ценностной экспансии и внешнего деструктивного информационно-психологического воздействия, недопущение распространения продукции экстремистского содержания, пропаганды насилия, расовой и религиозной нетерпимости, межнациональной розни;</a:t>
            </a:r>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EA24C1D1D969594EBA9083B2CB6CAB0B" ma:contentTypeVersion="4" ma:contentTypeDescription="Создание документа." ma:contentTypeScope="" ma:versionID="638b75c25ee38593e14617fc04e955c9">
  <xsd:schema xmlns:xsd="http://www.w3.org/2001/XMLSchema" xmlns:xs="http://www.w3.org/2001/XMLSchema" xmlns:p="http://schemas.microsoft.com/office/2006/metadata/properties" xmlns:ns2="a1cb8158-c0d8-4219-b2ea-93efcaf5f9bf" xmlns:ns3="1fc7cf05-6fed-4e60-b6e0-15dae8663a7c" targetNamespace="http://schemas.microsoft.com/office/2006/metadata/properties" ma:root="true" ma:fieldsID="ec71aa95cdb72f68ca6b49f43119ce6d" ns2:_="" ns3:_="">
    <xsd:import namespace="a1cb8158-c0d8-4219-b2ea-93efcaf5f9bf"/>
    <xsd:import namespace="1fc7cf05-6fed-4e60-b6e0-15dae8663a7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b8158-c0d8-4219-b2ea-93efcaf5f9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c7cf05-6fed-4e60-b6e0-15dae8663a7c" elementFormDefault="qualified">
    <xsd:import namespace="http://schemas.microsoft.com/office/2006/documentManagement/types"/>
    <xsd:import namespace="http://schemas.microsoft.com/office/infopath/2007/PartnerControls"/>
    <xsd:element name="SharedWithUsers" ma:index="10"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fc7cf05-6fed-4e60-b6e0-15dae8663a7c">
      <UserInfo>
        <DisplayName>ресоциализация подростков — участники</DisplayName>
        <AccountId>7</AccountId>
        <AccountType/>
      </UserInfo>
    </SharedWithUsers>
  </documentManagement>
</p:properties>
</file>

<file path=customXml/itemProps1.xml><?xml version="1.0" encoding="utf-8"?>
<ds:datastoreItem xmlns:ds="http://schemas.openxmlformats.org/officeDocument/2006/customXml" ds:itemID="{BBF5EA2A-59CD-47C5-BEED-5909EDBFF748}"/>
</file>

<file path=customXml/itemProps2.xml><?xml version="1.0" encoding="utf-8"?>
<ds:datastoreItem xmlns:ds="http://schemas.openxmlformats.org/officeDocument/2006/customXml" ds:itemID="{7068DFEA-EAC9-44AA-B2DA-D13DFBF6B39B}"/>
</file>

<file path=customXml/itemProps3.xml><?xml version="1.0" encoding="utf-8"?>
<ds:datastoreItem xmlns:ds="http://schemas.openxmlformats.org/officeDocument/2006/customXml" ds:itemID="{C70B1E78-4502-4254-BF5F-0C76EC7BEEC7}"/>
</file>

<file path=docProps/app.xml><?xml version="1.0" encoding="utf-8"?>
<Properties xmlns="http://schemas.openxmlformats.org/officeDocument/2006/extended-properties" xmlns:vt="http://schemas.openxmlformats.org/officeDocument/2006/docPropsVTypes">
  <TotalTime>700</TotalTime>
  <Words>3755</Words>
  <Application>Microsoft Office PowerPoint</Application>
  <PresentationFormat>Экран (4:3)</PresentationFormat>
  <Paragraphs>355</Paragraphs>
  <Slides>87</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87</vt:i4>
      </vt:variant>
    </vt:vector>
  </HeadingPairs>
  <TitlesOfParts>
    <vt:vector size="88" baseType="lpstr">
      <vt:lpstr>Тема Office</vt:lpstr>
      <vt:lpstr>Слайд 1</vt:lpstr>
      <vt:lpstr>Вопросы остались</vt:lpstr>
      <vt:lpstr>Слайд 3</vt:lpstr>
      <vt:lpstr>Определение </vt:lpstr>
      <vt:lpstr>  Указ Президента РФ от 02.07.2021 N 400 "О Стратегии национальной безопасности Российской Федерации"  </vt:lpstr>
      <vt:lpstr>56. Целью обеспечения информационной безопасности является укрепление суверенитета Российской Федерации в информационном пространстве.</vt:lpstr>
      <vt:lpstr>Слайд 7</vt:lpstr>
      <vt:lpstr>57. Достижение цели обеспечения информационной безопасности осуществляется путем реализации государственной политики, направленной на решение следующих задач:</vt:lpstr>
      <vt:lpstr>Слайд 9</vt:lpstr>
      <vt:lpstr>Слайд 10</vt:lpstr>
      <vt:lpstr>Возрастные цензы</vt:lpstr>
      <vt:lpstr>Слайд 12</vt:lpstr>
      <vt:lpstr> Новый взгляд на информационную безопасность </vt:lpstr>
      <vt:lpstr>  Экстремистская деятельность  </vt:lpstr>
      <vt:lpstr>  Экстремистская деятельность  </vt:lpstr>
      <vt:lpstr> Фанатизм </vt:lpstr>
      <vt:lpstr> Футбольные ультрас</vt:lpstr>
      <vt:lpstr> Ответственность </vt:lpstr>
      <vt:lpstr>   </vt:lpstr>
      <vt:lpstr>Все начинается с мысли</vt:lpstr>
      <vt:lpstr>Слайд 21</vt:lpstr>
      <vt:lpstr>Все начинается с мысли</vt:lpstr>
      <vt:lpstr>Все начинается с мысли</vt:lpstr>
      <vt:lpstr>Может ли ЗОЖ  стать  дектруктивом?</vt:lpstr>
      <vt:lpstr> Легко ли быть сейчас правильным? </vt:lpstr>
      <vt:lpstr>Технологические ловушки внимания</vt:lpstr>
      <vt:lpstr>Алгоритм информирования ленты</vt:lpstr>
      <vt:lpstr>Перекрест деструктивных тем</vt:lpstr>
      <vt:lpstr>Наиболее актуальные темы для экспертных сочетаний с участием врачей  </vt:lpstr>
      <vt:lpstr> Какая связь с анорексией?</vt:lpstr>
      <vt:lpstr>Слайд 31</vt:lpstr>
      <vt:lpstr>Состояние сознания </vt:lpstr>
      <vt:lpstr>Классификация</vt:lpstr>
      <vt:lpstr>Классификация</vt:lpstr>
      <vt:lpstr>                  Запрещенные реестры</vt:lpstr>
      <vt:lpstr>                  Популярны среди несовершеннолетних</vt:lpstr>
      <vt:lpstr>                  Популярны среди несовершеннолетних</vt:lpstr>
      <vt:lpstr>Определение </vt:lpstr>
      <vt:lpstr> </vt:lpstr>
      <vt:lpstr>Ивантеевский стрелок</vt:lpstr>
      <vt:lpstr>Росляков – российский кумир стрелков</vt:lpstr>
      <vt:lpstr>Вольск, ломка стереотипов, колумбайн способ массового суицида</vt:lpstr>
      <vt:lpstr>Галявиев и Бекмансуров </vt:lpstr>
      <vt:lpstr>Ижевск</vt:lpstr>
      <vt:lpstr>Статьи по теме</vt:lpstr>
      <vt:lpstr>2 мифа – месть жертвы и свихнувшийся компьютерный игрок </vt:lpstr>
      <vt:lpstr>За что, зачем и почему?</vt:lpstr>
      <vt:lpstr>2 мифа - амок и половой состав</vt:lpstr>
      <vt:lpstr>Важен регистр </vt:lpstr>
      <vt:lpstr>Качественные изменения</vt:lpstr>
      <vt:lpstr>Вменяемость, юридический и медицинский аспект </vt:lpstr>
      <vt:lpstr>Биологическая концепция</vt:lpstr>
      <vt:lpstr>Технологические ловушки внимания</vt:lpstr>
      <vt:lpstr>Алгоритм информирования ленты</vt:lpstr>
      <vt:lpstr>Перекрест деструктивных тем</vt:lpstr>
      <vt:lpstr>Карпова А.Ю.</vt:lpstr>
      <vt:lpstr>Современные герои для подражания - социопаты</vt:lpstr>
      <vt:lpstr>Современные герои для подражания - социопаты</vt:lpstr>
      <vt:lpstr>Нулевая терпимость</vt:lpstr>
      <vt:lpstr>Сбор анамнеза </vt:lpstr>
      <vt:lpstr>Информация из соцсетей</vt:lpstr>
      <vt:lpstr>Выбор оружия </vt:lpstr>
      <vt:lpstr>Утечка была всегда</vt:lpstr>
      <vt:lpstr>Активное нападение</vt:lpstr>
      <vt:lpstr>Активное нападение</vt:lpstr>
      <vt:lpstr>Активное нападение, американская инструкция</vt:lpstr>
      <vt:lpstr>Активное нападение</vt:lpstr>
      <vt:lpstr>Демонстрация оружия, пассивное нападение</vt:lpstr>
      <vt:lpstr>Фейки на хайпе</vt:lpstr>
      <vt:lpstr>Бахчисарай - Вологда </vt:lpstr>
      <vt:lpstr>Фейки</vt:lpstr>
      <vt:lpstr>  Создавать – передавать – обрабатывать - хранить </vt:lpstr>
      <vt:lpstr>Можно ли получить срок за игру?</vt:lpstr>
      <vt:lpstr>А точно за игру?</vt:lpstr>
      <vt:lpstr>А точно за игру?</vt:lpstr>
      <vt:lpstr>Важно знать</vt:lpstr>
      <vt:lpstr>Слайд 77</vt:lpstr>
      <vt:lpstr>Слайд 78</vt:lpstr>
      <vt:lpstr>Слайд 79</vt:lpstr>
      <vt:lpstr>Технология «Равный-Равному» не работает!!!</vt:lpstr>
      <vt:lpstr>Росляков герой?</vt:lpstr>
      <vt:lpstr>Информационная грамотность родителей</vt:lpstr>
      <vt:lpstr>Информационная грамотность региона</vt:lpstr>
      <vt:lpstr>Нулевая толерантность </vt:lpstr>
      <vt:lpstr>Вебинар  https://vk.com/ano_imds?z=video-120837351_456239036%2Fb0e6037f4f83d50a88%2Fpl_wall_-167763412 </vt:lpstr>
      <vt:lpstr> ЧЕК ЛИСТ </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Юрий</dc:creator>
  <cp:lastModifiedBy>Юрий</cp:lastModifiedBy>
  <cp:revision>26</cp:revision>
  <dcterms:created xsi:type="dcterms:W3CDTF">2022-11-13T12:54:10Z</dcterms:created>
  <dcterms:modified xsi:type="dcterms:W3CDTF">2022-11-19T05:01:03Z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0x010100EA24C1D1D969594EBA9083B2CB6CAB0B</vt:lpwstr>
  </property>
</Properties>
</file>