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343" r:id="rId6"/>
    <p:sldId id="394" r:id="rId7"/>
    <p:sldId id="385" r:id="rId8"/>
    <p:sldId id="345" r:id="rId9"/>
    <p:sldId id="391" r:id="rId10"/>
    <p:sldId id="392" r:id="rId11"/>
    <p:sldId id="395" r:id="rId12"/>
    <p:sldId id="370" r:id="rId13"/>
    <p:sldId id="396" r:id="rId14"/>
    <p:sldId id="381" r:id="rId15"/>
    <p:sldId id="399" r:id="rId16"/>
    <p:sldId id="404" r:id="rId17"/>
    <p:sldId id="402" r:id="rId18"/>
    <p:sldId id="405" r:id="rId19"/>
    <p:sldId id="400" r:id="rId20"/>
    <p:sldId id="409" r:id="rId21"/>
    <p:sldId id="408" r:id="rId22"/>
    <p:sldId id="410" r:id="rId23"/>
    <p:sldId id="411" r:id="rId24"/>
    <p:sldId id="336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8D3E8"/>
    <a:srgbClr val="F7F1E4"/>
    <a:srgbClr val="197DCE"/>
    <a:srgbClr val="BC7FBB"/>
    <a:srgbClr val="7FC6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291" autoAdjust="0"/>
  </p:normalViewPr>
  <p:slideViewPr>
    <p:cSldViewPr snapToGrid="0" showGuides="1">
      <p:cViewPr varScale="1">
        <p:scale>
          <a:sx n="116" d="100"/>
          <a:sy n="116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435E3D-4779-4F74-B50E-7D6C92F116A8}" type="datetime1">
              <a:rPr lang="ru-RU" smtClean="0"/>
              <a:pPr rtl="0"/>
              <a:t>23.11.2022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4E80F0-1DF1-4858-9B22-BB5AEB10E915}" type="datetime1">
              <a:rPr lang="ru-RU" noProof="0" smtClean="0"/>
              <a:pPr rtl="0"/>
              <a:t>23.11.2022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25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49C3AC54-400F-076D-0BC7-E2BC5333E9E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18EE05C8-9E21-2212-AD16-EF30F16373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E4C9FB-21A7-43C2-A9DA-AE3B91BED9FA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33793" name="Rectangle 1">
            <a:extLst>
              <a:ext uri="{FF2B5EF4-FFF2-40B4-BE49-F238E27FC236}">
                <a16:creationId xmlns="" xmlns:a16="http://schemas.microsoft.com/office/drawing/2014/main" id="{F754F612-B81E-5800-3BCC-A7716EABF0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D70F923D-681A-702C-881B-4F599594F5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5" name="Text Box 3">
            <a:extLst>
              <a:ext uri="{FF2B5EF4-FFF2-40B4-BE49-F238E27FC236}">
                <a16:creationId xmlns="" xmlns:a16="http://schemas.microsoft.com/office/drawing/2014/main" id="{F84D8FB1-198B-5938-8BF5-CA4F7F20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D35B355-C3EB-44CC-88D4-CF3CBDA7E56C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10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62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75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A9E2A269-8088-591B-A005-F93E237DB9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FBA488A6-4640-1F58-02EB-600641BCC0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580DDF-9C12-41BE-AB53-723F1FF9F074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35841" name="Rectangle 1">
            <a:extLst>
              <a:ext uri="{FF2B5EF4-FFF2-40B4-BE49-F238E27FC236}">
                <a16:creationId xmlns="" xmlns:a16="http://schemas.microsoft.com/office/drawing/2014/main" id="{F8423497-A5C9-25ED-618E-7D757A1B95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26E91234-EF20-8BFC-962C-9D927699DA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3" name="Text Box 3">
            <a:extLst>
              <a:ext uri="{FF2B5EF4-FFF2-40B4-BE49-F238E27FC236}">
                <a16:creationId xmlns="" xmlns:a16="http://schemas.microsoft.com/office/drawing/2014/main" id="{66E51633-8EAC-C302-CFA2-9D8D6F1B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7F0A3210-ED92-4E11-8BAC-DD203BD34875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33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41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658B8998-7B0F-92E7-C3EC-7F8BB99564A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A8B8D6B2-56A1-F098-6DFB-120CD9B00A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08ACB1-E4E7-4E45-BEB3-2EDD81C62DF9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36865" name="Rectangle 1">
            <a:extLst>
              <a:ext uri="{FF2B5EF4-FFF2-40B4-BE49-F238E27FC236}">
                <a16:creationId xmlns="" xmlns:a16="http://schemas.microsoft.com/office/drawing/2014/main" id="{5DA8BBF4-77CD-3434-2153-F949BA194D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1243C4A1-B761-FDF2-F632-610066F35D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7" name="Text Box 3">
            <a:extLst>
              <a:ext uri="{FF2B5EF4-FFF2-40B4-BE49-F238E27FC236}">
                <a16:creationId xmlns="" xmlns:a16="http://schemas.microsoft.com/office/drawing/2014/main" id="{E867FB0B-744F-DABF-5EE8-A1F01D684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E98C969-BA86-4F71-858C-9BC60227AC94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15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37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41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41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43FC740C-4AB5-AD5D-57C5-8C03A4AABF2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13605025-C7E3-0CB6-12BC-3F93760839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13E9DE-251B-4679-BC83-3113E3B13DB6}" type="slidenum">
              <a:rPr lang="ru-RU" altLang="en-US"/>
              <a:pPr/>
              <a:t>18</a:t>
            </a:fld>
            <a:endParaRPr lang="ru-RU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="" xmlns:a16="http://schemas.microsoft.com/office/drawing/2014/main" id="{05EBAA65-B668-BF54-AFE5-C6143D0A98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36794C89-699C-0C29-6E30-BE9A803094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" name="Text Box 3">
            <a:extLst>
              <a:ext uri="{FF2B5EF4-FFF2-40B4-BE49-F238E27FC236}">
                <a16:creationId xmlns="" xmlns:a16="http://schemas.microsoft.com/office/drawing/2014/main" id="{5750BB49-C7FC-E4DC-5ECE-9CE32078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F21E868-70E0-4345-A1EB-4C251425F9B4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18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897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54DA77F1-8B56-681B-EEB5-D6D01ED5E0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82A8F72B-C3B6-97E1-9C0E-DF61B59742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57AFB9-192F-488F-B1C2-36279CFAA47E}" type="slidenum">
              <a:rPr lang="ru-RU" altLang="en-US"/>
              <a:pPr/>
              <a:t>19</a:t>
            </a:fld>
            <a:endParaRPr lang="ru-RU" altLang="en-US"/>
          </a:p>
        </p:txBody>
      </p:sp>
      <p:sp>
        <p:nvSpPr>
          <p:cNvPr id="38913" name="Rectangle 1">
            <a:extLst>
              <a:ext uri="{FF2B5EF4-FFF2-40B4-BE49-F238E27FC236}">
                <a16:creationId xmlns="" xmlns:a16="http://schemas.microsoft.com/office/drawing/2014/main" id="{BE701B20-62C3-D2CD-37DA-FDC7655B0B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09389036-1256-E61B-3C54-37125FB289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5" name="Text Box 3">
            <a:extLst>
              <a:ext uri="{FF2B5EF4-FFF2-40B4-BE49-F238E27FC236}">
                <a16:creationId xmlns="" xmlns:a16="http://schemas.microsoft.com/office/drawing/2014/main" id="{25428A7A-71AB-A08E-F6FB-617B0738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B1BB05E-3245-4E72-8C28-52A69E71EF15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19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159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C13D9B85-4353-6FE1-AEB9-A2CB09FEF0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71A8E411-079F-4D3A-C1CD-C84A4F4FE3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48A9E3-19B8-4953-B822-C79B2C8C5DE8}" type="slidenum">
              <a:rPr lang="ru-RU" altLang="en-US"/>
              <a:pPr/>
              <a:t>20</a:t>
            </a:fld>
            <a:endParaRPr lang="ru-RU" altLang="en-US"/>
          </a:p>
        </p:txBody>
      </p:sp>
      <p:sp>
        <p:nvSpPr>
          <p:cNvPr id="39937" name="Rectangle 1">
            <a:extLst>
              <a:ext uri="{FF2B5EF4-FFF2-40B4-BE49-F238E27FC236}">
                <a16:creationId xmlns="" xmlns:a16="http://schemas.microsoft.com/office/drawing/2014/main" id="{E8EB292B-040A-4D39-C487-C4BA057376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1B98C4DE-5581-E097-823C-9049CBF1AC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39" name="Text Box 3">
            <a:extLst>
              <a:ext uri="{FF2B5EF4-FFF2-40B4-BE49-F238E27FC236}">
                <a16:creationId xmlns="" xmlns:a16="http://schemas.microsoft.com/office/drawing/2014/main" id="{C46B31FE-8210-EE89-ACEC-4A985F09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90907E61-89B9-442F-9ABA-6A050AAB943E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20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82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556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358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3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25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7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4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4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4F6DDD24-9E98-815E-E6A2-CBDD625F425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050AF46A-4330-89AC-F013-9B0CF61166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7B7119-FCEA-49C1-8195-47F4CA4172B5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32769" name="Rectangle 1">
            <a:extLst>
              <a:ext uri="{FF2B5EF4-FFF2-40B4-BE49-F238E27FC236}">
                <a16:creationId xmlns="" xmlns:a16="http://schemas.microsoft.com/office/drawing/2014/main" id="{9332CC15-FC01-F765-C61E-3DD0EE043A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A763A59A-518E-D68D-B304-E9B95D0D2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32771" name="Text Box 3">
            <a:extLst>
              <a:ext uri="{FF2B5EF4-FFF2-40B4-BE49-F238E27FC236}">
                <a16:creationId xmlns="" xmlns:a16="http://schemas.microsoft.com/office/drawing/2014/main" id="{C59B470C-D077-E25B-37EB-BCF5DD69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FF503231-E74C-4645-8179-CD7BA48D927D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8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40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16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=""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=""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=""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=""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=""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=""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=""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2" name="Рисунок 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Объект 3">
            <a:extLst>
              <a:ext uri="{FF2B5EF4-FFF2-40B4-BE49-F238E27FC236}">
                <a16:creationId xmlns=""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Текст 2">
            <a:extLst>
              <a:ext uri="{FF2B5EF4-FFF2-40B4-BE49-F238E27FC236}">
                <a16:creationId xmlns=""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=""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=""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Рисунок 15">
            <a:extLst>
              <a:ext uri="{FF2B5EF4-FFF2-40B4-BE49-F238E27FC236}">
                <a16:creationId xmlns=""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Рисунок 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=""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=""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=""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=""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=""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=""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=""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=""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=""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=""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=""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=""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=""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=""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=""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=""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=""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Диаграмма 18">
            <a:extLst>
              <a:ext uri="{FF2B5EF4-FFF2-40B4-BE49-F238E27FC236}">
                <a16:creationId xmlns=""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=""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=""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7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=""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37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=""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=""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Надпись 1">
            <a:extLst>
              <a:ext uri="{FF2B5EF4-FFF2-40B4-BE49-F238E27FC236}">
                <a16:creationId xmlns=""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=""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=""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=""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926" b="13926"/>
          <a:stretch/>
        </p:blipFill>
        <p:spPr>
          <a:xfrm>
            <a:off x="0" y="95339"/>
            <a:ext cx="12192000" cy="482265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184" y="95340"/>
            <a:ext cx="5604723" cy="3331602"/>
          </a:xfrm>
        </p:spPr>
        <p:txBody>
          <a:bodyPr rtlCol="0">
            <a:noAutofit/>
          </a:bodyPr>
          <a:lstStyle/>
          <a:p>
            <a:pPr algn="ctr" fontAlgn="base"/>
            <a:r>
              <a:rPr lang="ru-RU" sz="2400" b="1" i="1" dirty="0" smtClean="0">
                <a:latin typeface="Monotype Corsiva" panose="03010101010201010101" pitchFamily="66" charset="0"/>
              </a:rPr>
              <a:t>Проект «Школа </a:t>
            </a:r>
            <a:r>
              <a:rPr lang="ru-RU" sz="2400" b="1" i="1" dirty="0" err="1" smtClean="0">
                <a:latin typeface="Monotype Corsiva" panose="03010101010201010101" pitchFamily="66" charset="0"/>
              </a:rPr>
              <a:t>Минпросвещения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 Российской Федерации:</a:t>
            </a:r>
            <a:br>
              <a:rPr lang="ru-RU" sz="2400" b="1" i="1" dirty="0" smtClean="0">
                <a:latin typeface="Monotype Corsiva" panose="03010101010201010101" pitchFamily="66" charset="0"/>
              </a:rPr>
            </a:br>
            <a:r>
              <a:rPr lang="ru-RU" sz="2400" b="1" i="1" dirty="0" smtClean="0">
                <a:latin typeface="Monotype Corsiva" panose="03010101010201010101" pitchFamily="66" charset="0"/>
              </a:rPr>
              <a:t> Новые возможности МБОУ «СОШ №2»с.Белиджи для повышения качества образования»</a:t>
            </a:r>
          </a:p>
          <a:p>
            <a:pPr algn="r" fontAlgn="base"/>
            <a:endParaRPr lang="ru-RU" sz="3600" i="1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3232" y="4637903"/>
            <a:ext cx="7166919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alt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Модуль 4.  Практикум школьных команд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Школьная  команда  :     </a:t>
            </a:r>
            <a:r>
              <a:rPr lang="ru-RU" sz="1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Гаджиев А.А.</a:t>
            </a:r>
            <a:r>
              <a:rPr lang="ru-RU" altLang="en-US" sz="1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     директор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Азизова Б.Ш.	-       зам. директора по УВР 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Курбанова Г.Д.	-     педагог-организатор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Гаджиева З.М.	-       педагог-психолог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Азизова Т.М.                  -       социальный педагог</a:t>
            </a:r>
          </a:p>
          <a:p>
            <a:pPr lvl="1"/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463" y="2025134"/>
            <a:ext cx="347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https://2-beli.dagestanschool.ru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6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="" xmlns:a16="http://schemas.microsoft.com/office/drawing/2014/main" id="{2ACB6DE4-B837-8DBA-5982-F98CAE7E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62" y="381001"/>
            <a:ext cx="9779313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ЗДОРОВЬЕ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DC9E9407-F73C-5D4D-78C5-4278C54E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95" y="1566496"/>
            <a:ext cx="10642801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="" xmlns:a16="http://schemas.microsoft.com/office/drawing/2014/main" id="{36561E8A-6150-15E4-180A-BF1E3F41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328" y="6356351"/>
            <a:ext cx="165713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7E19FE0-5D7A-4D5A-AD00-4BD07809EF1F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10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="" xmlns:a16="http://schemas.microsoft.com/office/drawing/2014/main" id="{E2058237-4538-4B7B-54D8-067DF709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477" y="1212850"/>
            <a:ext cx="5322194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СРЕДНИЙ                 ПОЛНЫЙ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="" xmlns:a16="http://schemas.microsoft.com/office/drawing/2014/main" id="{4F9D0F9A-8DFA-FFD8-CB0B-00992E58F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896" y="2425700"/>
            <a:ext cx="2847604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Доступность спортивной инфраструктуры </a:t>
            </a: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ДЮСШ с.Белиджи</a:t>
            </a:r>
            <a:endParaRPr lang="ru-RU" altLang="en-US" sz="14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(директор, зам. директора по АХЧ)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="" xmlns:a16="http://schemas.microsoft.com/office/drawing/2014/main" id="{B3A2DF50-3AB7-A5EC-6876-6FEA8B55D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355" y="2522538"/>
            <a:ext cx="3233316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Развивать школьные спортивные клубы (увеличение видов спорта)</a:t>
            </a: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(организатор по спортивно-массовой работе)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="" xmlns:a16="http://schemas.microsoft.com/office/drawing/2014/main" id="{B404BE2F-E695-4469-5367-698A31E82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798" y="2030413"/>
            <a:ext cx="272379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2022-2023 год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="" xmlns:a16="http://schemas.microsoft.com/office/drawing/2014/main" id="{9235B121-1FE2-6515-E1A7-29F56F55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511" y="2522538"/>
            <a:ext cx="301268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Заключить </a:t>
            </a: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договор  о 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сотрудничестве с учреждениями дополнительного образования в области физической культуры и спорта </a:t>
            </a: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( директор</a:t>
            </a:r>
            <a:r>
              <a:rPr lang="ru-RU" altLang="en-US" sz="12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="" xmlns:a16="http://schemas.microsoft.com/office/drawing/2014/main" id="{31233BB1-EC34-E3B3-A0BC-A6CBB1A6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62" y="3975101"/>
            <a:ext cx="2934905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ГТО»  Довести  значение 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обучающихся до  40%, имеющих </a:t>
            </a: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знак  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ГТО.</a:t>
            </a: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организатор по спортивно-массовой работе)</a:t>
            </a:r>
          </a:p>
          <a:p>
            <a:pPr>
              <a:buClrTx/>
              <a:buFontTx/>
              <a:buNone/>
            </a:pPr>
            <a:endParaRPr lang="ru-RU" altLang="en-US" sz="1400" dirty="0">
              <a:solidFill>
                <a:srgbClr val="FFFFFF"/>
              </a:solidFill>
            </a:endParaRPr>
          </a:p>
        </p:txBody>
      </p:sp>
      <p:sp>
        <p:nvSpPr>
          <p:cNvPr id="21515" name="Text Box 11">
            <a:extLst>
              <a:ext uri="{FF2B5EF4-FFF2-40B4-BE49-F238E27FC236}">
                <a16:creationId xmlns="" xmlns:a16="http://schemas.microsoft.com/office/drawing/2014/main" id="{D9C24817-2952-D8C2-E5E7-D1E37CDA9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203" y="3908425"/>
            <a:ext cx="4609500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Продолжать просветительскую деятельность по ЗОЖ, профилактика </a:t>
            </a:r>
            <a:r>
              <a:rPr lang="ru-RU" altLang="en-US" sz="14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табакокурения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, наркомании</a:t>
            </a: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(увеличить кол-во мероприятий)</a:t>
            </a: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(зам. директора по ВР, педагог-психолог, социальный педагог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) 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="" xmlns:a16="http://schemas.microsoft.com/office/drawing/2014/main" id="{3E9D8F3F-9152-44DE-DAA7-1585403B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789" y="5149850"/>
            <a:ext cx="405236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2023 – 2025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32" y="2084172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0634" y="273132"/>
            <a:ext cx="11495314" cy="1325009"/>
          </a:xfrm>
        </p:spPr>
        <p:txBody>
          <a:bodyPr>
            <a:noAutofit/>
          </a:bodyPr>
          <a:lstStyle/>
          <a:p>
            <a:pPr algn="ctr"/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6" y="1934459"/>
            <a:ext cx="692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454" y="1028343"/>
            <a:ext cx="997602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Рабочая программа воспитания.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Календарный план воспитательной работы.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Советник по воспитанию.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Штаб воспитательной работы.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Единые подходы к работе с родительским сообществом.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Комната детских инициатив/ученического самоуправления. Государственная символика (флаг, герб, гимн).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Ученическое самоуправление.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Детские и молодежные общественные. объединения (РДШ, «</a:t>
            </a:r>
            <a:r>
              <a:rPr lang="ru-RU" sz="20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Юнармия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», «Большая перемена», «Орлята России»).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Программы краеведения и школьного туризма.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Повышение квалификации педагогических работников в сфере воспитания.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Волонтёрское движение..</a:t>
            </a:r>
            <a:endParaRPr lang="ru-RU" sz="2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508" y="1275490"/>
            <a:ext cx="2382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6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="" xmlns:a16="http://schemas.microsoft.com/office/drawing/2014/main" id="{CCAAFC80-BCF7-F2D7-2515-0F671C0C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62" y="381001"/>
            <a:ext cx="9779313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="" xmlns:a16="http://schemas.microsoft.com/office/drawing/2014/main" id="{19F78CC8-056B-D0EB-E819-17F658E9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79" y="2378076"/>
            <a:ext cx="10641214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="" xmlns:a16="http://schemas.microsoft.com/office/drawing/2014/main" id="{0C674544-EBB0-07D8-FF7E-BE7354DA0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328" y="6356351"/>
            <a:ext cx="165713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B4ED245-BBE6-4EBA-92F7-B27A68ACEE19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="" xmlns:a16="http://schemas.microsoft.com/office/drawing/2014/main" id="{499013F6-14F0-E613-2346-1D328A76E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405" y="658813"/>
            <a:ext cx="666629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en-US" sz="4400" b="1" dirty="0">
                <a:solidFill>
                  <a:srgbClr val="FFFFFF"/>
                </a:solidFill>
              </a:rPr>
              <a:t>ВОСПИТАНИЕ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="" xmlns:a16="http://schemas.microsoft.com/office/drawing/2014/main" id="{68EC8520-384E-65EB-E5E1-436C4628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548" y="3271838"/>
            <a:ext cx="3069825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Доработать общую концепцию организации внутришкольного пространства.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. директора 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по ВР, УВР, педагог-психолог)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="" xmlns:a16="http://schemas.microsoft.com/office/drawing/2014/main" id="{B2E1F3A3-1C2A-007C-321D-228A5E6F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418" y="2903538"/>
            <a:ext cx="292538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2022-2023 учебный год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="" xmlns:a16="http://schemas.microsoft.com/office/drawing/2014/main" id="{E5C80B27-68B4-4370-0E52-C517F346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546" y="3357563"/>
            <a:ext cx="310792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</a:t>
            </a:r>
            <a:r>
              <a:rPr lang="ru-RU" sz="1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рабочей программы воспитания в соответствии со структурой</a:t>
            </a: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. директора по ВР)</a:t>
            </a:r>
          </a:p>
        </p:txBody>
      </p:sp>
      <p:pic>
        <p:nvPicPr>
          <p:cNvPr id="23561" name="Picture 9">
            <a:extLst>
              <a:ext uri="{FF2B5EF4-FFF2-40B4-BE49-F238E27FC236}">
                <a16:creationId xmlns="" xmlns:a16="http://schemas.microsoft.com/office/drawing/2014/main" id="{423326D0-98A1-5A50-1CEB-58B3B9DF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60" y="2817813"/>
            <a:ext cx="29809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2" name="Text Box 10">
            <a:extLst>
              <a:ext uri="{FF2B5EF4-FFF2-40B4-BE49-F238E27FC236}">
                <a16:creationId xmlns="" xmlns:a16="http://schemas.microsoft.com/office/drawing/2014/main" id="{F940DF13-D9D9-A58A-875B-9A264158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425" y="1568450"/>
            <a:ext cx="490791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 СРЕДНИЙ</a:t>
            </a:r>
            <a:r>
              <a:rPr lang="ru-RU" altLang="en-US" dirty="0"/>
              <a:t>            </a:t>
            </a:r>
            <a:r>
              <a:rPr lang="ru-RU" altLang="en-US" dirty="0" smtClean="0"/>
              <a:t>            </a:t>
            </a:r>
            <a:r>
              <a:rPr lang="ru-RU" altLang="en-US" b="1" dirty="0">
                <a:solidFill>
                  <a:srgbClr val="FFFFFF"/>
                </a:solidFill>
              </a:rPr>
              <a:t>ПОЛНЫЙ </a:t>
            </a:r>
          </a:p>
        </p:txBody>
      </p:sp>
      <p:cxnSp>
        <p:nvCxnSpPr>
          <p:cNvPr id="23563" name="AutoShape 11">
            <a:extLst>
              <a:ext uri="{FF2B5EF4-FFF2-40B4-BE49-F238E27FC236}">
                <a16:creationId xmlns="" xmlns:a16="http://schemas.microsoft.com/office/drawing/2014/main" id="{5D3CEE18-0E33-ED73-FFF4-5D1C5D7B67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4419" y="1751014"/>
            <a:ext cx="466664" cy="1587"/>
          </a:xfrm>
          <a:prstGeom prst="straightConnector1">
            <a:avLst/>
          </a:prstGeom>
          <a:noFill/>
          <a:ln w="648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564" name="Text Box 12">
            <a:extLst>
              <a:ext uri="{FF2B5EF4-FFF2-40B4-BE49-F238E27FC236}">
                <a16:creationId xmlns="" xmlns:a16="http://schemas.microsoft.com/office/drawing/2014/main" id="{706AA2B4-1E79-4F8C-4B8E-5B6FC31A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511" y="3198814"/>
            <a:ext cx="3636489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установочное </a:t>
            </a:r>
            <a:r>
              <a:rPr lang="ru-RU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совещание для членов рабочей группы по разработке рабочей программы воспитания и календарного плана воспитательной работы в образовательной организации</a:t>
            </a:r>
            <a:r>
              <a:rPr lang="ru-RU" altLang="en-US" sz="1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.</a:t>
            </a:r>
            <a:endParaRPr lang="ru-RU" altLang="en-US" sz="1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(зам. директора по ВР, педагог-психолог, социальный педагог)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="" xmlns:a16="http://schemas.microsoft.com/office/drawing/2014/main" id="{73C1664F-A971-F16B-312A-177D8B8E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679" y="4745039"/>
            <a:ext cx="447457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Пройти 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    курсовую    подготовку  педагогическими 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работниками 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(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зам. директора по УВР)</a:t>
            </a:r>
          </a:p>
        </p:txBody>
      </p:sp>
      <p:sp>
        <p:nvSpPr>
          <p:cNvPr id="23566" name="Text Box 14">
            <a:extLst>
              <a:ext uri="{FF2B5EF4-FFF2-40B4-BE49-F238E27FC236}">
                <a16:creationId xmlns="" xmlns:a16="http://schemas.microsoft.com/office/drawing/2014/main" id="{08F79C28-14DC-A126-5ABB-243A7238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313" y="5727700"/>
            <a:ext cx="308887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b="1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до 2025 года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="" xmlns:a16="http://schemas.microsoft.com/office/drawing/2014/main" id="{54041993-A4FA-E28E-ABC6-2267C0C8C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143" y="4745038"/>
            <a:ext cx="3190459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Совершенствование работы команд 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«ЮНАРМИЯ</a:t>
            </a: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», «Эколята», РДШ,  «Юные пожарники» 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(по окончании капитального ремонта)</a:t>
            </a: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(зам. директора по ВР, </a:t>
            </a:r>
            <a:r>
              <a:rPr lang="ru-RU" altLang="en-US" sz="1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руководители школьных отрядов »</a:t>
            </a:r>
            <a:endParaRPr lang="ru-RU" altLang="en-US" sz="1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24" y="609600"/>
            <a:ext cx="12057776" cy="52578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3100" b="1" dirty="0" smtClean="0"/>
              <a:t>Профориентация</a:t>
            </a: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Профориентационная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диагностика 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Проектная деятельность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Программа 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«Моя будущая профессия» Система профессиональных проб в разных профессиях. 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Тематические 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экскурсии и события с участием профессиональных сообществ, бизнеса. 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Сетевые 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программы профориентации совместно с колледжами, вузами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Психологическое 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2000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тьюторское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сопровождение выбора профессии. 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Вовлечение 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семьи в </a:t>
            </a:r>
            <a:r>
              <a:rPr lang="ru-RU" sz="2000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профориентационный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процесс составить календарный план 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профориентационной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работы и разработать программу по работе с родителями </a:t>
            </a:r>
            <a:endParaRPr lang="ru-RU" sz="20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677334" y="6041364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ru-RU" altLang="en-US" dirty="0" smtClean="0"/>
              <a:t>.</a:t>
            </a:r>
            <a:endParaRPr lang="ru-RU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8012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0634" y="0"/>
            <a:ext cx="11495314" cy="29744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6" y="1934459"/>
            <a:ext cx="692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0087" y="181234"/>
          <a:ext cx="11780107" cy="4008033"/>
        </p:xfrm>
        <a:graphic>
          <a:graphicData uri="http://schemas.openxmlformats.org/drawingml/2006/table">
            <a:tbl>
              <a:tblPr/>
              <a:tblGrid>
                <a:gridCol w="11780107"/>
              </a:tblGrid>
              <a:tr h="264435">
                <a:tc>
                  <a:txBody>
                    <a:bodyPr/>
                    <a:lstStyle/>
                    <a:p>
                      <a:pPr marL="6858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Календарь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5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профориентационной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работы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6500">
                <a:tc>
                  <a:txBody>
                    <a:bodyPr/>
                    <a:lstStyle/>
                    <a:p>
                      <a:pPr marL="68580" marR="65913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Включение в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полномочия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заместителя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директора</a:t>
                      </a:r>
                      <a:r>
                        <a:rPr lang="ru-RU" sz="1600" b="1" spc="-1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ведения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комплексной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работы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5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профориентационной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деятельности</a:t>
                      </a:r>
                      <a:r>
                        <a:rPr lang="ru-RU" sz="1600" b="1" spc="-1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0462">
                <a:tc>
                  <a:txBody>
                    <a:bodyPr/>
                    <a:lstStyle/>
                    <a:p>
                      <a:pPr marL="68580" marR="1701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Программа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работы  с    </a:t>
                      </a:r>
                      <a:r>
                        <a:rPr lang="ru-RU" sz="1600" b="1" spc="-29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родителями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2372">
                <a:tc>
                  <a:txBody>
                    <a:bodyPr/>
                    <a:lstStyle/>
                    <a:p>
                      <a:pPr marL="68580" marR="9017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Использование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5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профориентационных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серверов</a:t>
                      </a:r>
                      <a:r>
                        <a:rPr lang="ru-RU" sz="1600" b="1" spc="-1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 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marL="68580" marR="2311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Соглашение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партнерами-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предприятиями,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организациями,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предоставляющими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площадку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организации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профориентации</a:t>
                      </a:r>
                      <a:b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604">
                <a:tc>
                  <a:txBody>
                    <a:bodyPr/>
                    <a:lstStyle/>
                    <a:p>
                      <a:pPr marL="68580" marR="6985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Профориентационные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блоки,</a:t>
                      </a:r>
                      <a:r>
                        <a:rPr lang="ru-RU" sz="1600" b="1" spc="-1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внедренные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учебные</a:t>
                      </a:r>
                      <a:r>
                        <a:rPr lang="ru-RU" sz="1600" b="1" spc="-7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предметы,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тематические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классные</a:t>
                      </a:r>
                      <a:r>
                        <a:rPr lang="ru-RU" sz="1600" b="1" spc="-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часы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7131">
                <a:tc>
                  <a:txBody>
                    <a:bodyPr/>
                    <a:lstStyle/>
                    <a:p>
                      <a:pPr marL="68580" marR="74549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Внеурочная     </a:t>
                      </a:r>
                      <a:r>
                        <a:rPr lang="ru-RU" sz="1600" b="1" spc="-29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проектно-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исследовательская</a:t>
                      </a:r>
                      <a:r>
                        <a:rPr lang="ru-RU" sz="1600" b="1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деятельность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0462">
                <a:tc>
                  <a:txBody>
                    <a:bodyPr/>
                    <a:lstStyle/>
                    <a:p>
                      <a:pPr marL="68580" marR="9271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Организация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профориентационног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 урока на платформе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проекта «Билет в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будущее»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2749">
                <a:tc>
                  <a:txBody>
                    <a:bodyPr/>
                    <a:lstStyle/>
                    <a:p>
                      <a:pPr marL="68580" marR="13779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Участие школьников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="1" spc="-1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ежегодной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многоуровневой</a:t>
                      </a:r>
                      <a:r>
                        <a:rPr lang="ru-RU" sz="1600" b="1" spc="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онлайн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диагностике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1600" b="1" spc="-2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платформе</a:t>
                      </a:r>
                      <a:r>
                        <a:rPr lang="ru-RU" sz="1600" b="1" spc="-1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проекта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«Билет</a:t>
                      </a:r>
                      <a:r>
                        <a:rPr lang="ru-RU" sz="1600" b="1" spc="-1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="1" spc="-1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будущее»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2798">
                <a:tc>
                  <a:txBody>
                    <a:bodyPr/>
                    <a:lstStyle/>
                    <a:p>
                      <a:pPr marL="68580" marR="29845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Организация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проб в рамках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проекта «Билет в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будущее»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849" y="4237222"/>
          <a:ext cx="11771870" cy="2561968"/>
        </p:xfrm>
        <a:graphic>
          <a:graphicData uri="http://schemas.openxmlformats.org/drawingml/2006/table">
            <a:tbl>
              <a:tblPr/>
              <a:tblGrid>
                <a:gridCol w="11771870"/>
              </a:tblGrid>
              <a:tr h="351253">
                <a:tc>
                  <a:txBody>
                    <a:bodyPr/>
                    <a:lstStyle/>
                    <a:p>
                      <a:pPr marL="68580" marR="120015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Участие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школьников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мультимедийной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выставке-практикуме</a:t>
                      </a:r>
                    </a:p>
                    <a:p>
                      <a:pPr marL="68580" marR="120015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Лаборатория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будущего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» в рамках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проекта «Билет в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будущее»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1892">
                <a:tc>
                  <a:txBody>
                    <a:bodyPr/>
                    <a:lstStyle/>
                    <a:p>
                      <a:pPr marL="68580" marR="172085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Участие в фестивале</a:t>
                      </a:r>
                      <a:r>
                        <a:rPr lang="ru-RU" sz="1600" b="1" spc="-29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профессий в рамках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проекта</a:t>
                      </a:r>
                      <a:r>
                        <a:rPr lang="ru-RU" sz="1600" b="1" spc="-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«Билет</a:t>
                      </a:r>
                      <a:r>
                        <a:rPr lang="ru-RU" sz="1600" b="1" spc="-1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будущее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9513"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Участие в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5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профориентационной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смене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8898">
                <a:tc>
                  <a:txBody>
                    <a:bodyPr/>
                    <a:lstStyle/>
                    <a:p>
                      <a:pPr marL="68580" marR="15621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Участие в конкурсах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</a:t>
                      </a:r>
                      <a:r>
                        <a:rPr lang="ru-RU" sz="1600" b="1" spc="-1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мастерства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1848">
                <a:tc>
                  <a:txBody>
                    <a:bodyPr/>
                    <a:lstStyle/>
                    <a:p>
                      <a:pPr marL="68580" marR="63119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Участие в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профильных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техноотрядах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9514">
                <a:tc>
                  <a:txBody>
                    <a:bodyPr/>
                    <a:lstStyle/>
                    <a:p>
                      <a:pPr marL="68580" marR="2184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Внедрение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системы    </a:t>
                      </a:r>
                      <a:r>
                        <a:rPr lang="ru-RU" sz="1600" b="1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профильных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элективных</a:t>
                      </a:r>
                      <a:r>
                        <a:rPr lang="ru-RU" sz="1600" b="1" spc="-1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курсов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7523">
                <a:tc>
                  <a:txBody>
                    <a:bodyPr/>
                    <a:lstStyle/>
                    <a:p>
                      <a:pPr marL="68580" marR="197485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Обучение педагогов</a:t>
                      </a:r>
                      <a:r>
                        <a:rPr lang="ru-RU" sz="1600" b="1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программе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педагогов-</a:t>
                      </a:r>
                      <a:r>
                        <a:rPr lang="ru-RU" sz="1600" b="1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навигаторов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00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="" xmlns:a16="http://schemas.microsoft.com/office/drawing/2014/main" id="{C520FEAF-8157-D25F-72EC-EFF17FE9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62" y="673101"/>
            <a:ext cx="97793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	</a:t>
            </a:r>
            <a:r>
              <a:rPr lang="ru-RU" altLang="en-US" sz="48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ПРОФОРИЕНТАЦИЯ</a:t>
            </a:r>
            <a:endParaRPr lang="ru-RU" altLang="en-US" sz="4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="" xmlns:a16="http://schemas.microsoft.com/office/drawing/2014/main" id="{1B1BF966-EA3F-56A8-5321-AB126344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34" y="2024063"/>
            <a:ext cx="10642801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="" xmlns:a16="http://schemas.microsoft.com/office/drawing/2014/main" id="{05B4939D-5A45-116D-3096-D671F610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328" y="6356351"/>
            <a:ext cx="165713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4F074BD-8BC1-4D98-B3E9-11D94EE42CF6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15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="" xmlns:a16="http://schemas.microsoft.com/office/drawing/2014/main" id="{83AC43EC-0CDB-58CD-B4E9-4AA0CB09F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690" y="2520950"/>
            <a:ext cx="3180936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Обучение 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педагогов  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по программе «Педагог-навигатор»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(зам. директора по УВР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)</a:t>
            </a:r>
            <a:b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Соглашение о сетевом  </a:t>
            </a:r>
            <a:r>
              <a:rPr lang="ru-RU" altLang="en-US" sz="14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взамодействии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с Техническим колледжем г.Махачкала.(директор школы)</a:t>
            </a:r>
            <a:endParaRPr lang="ru-RU" altLang="en-US" sz="14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endParaRPr lang="ru-RU" altLang="en-US" sz="1400" dirty="0">
              <a:solidFill>
                <a:srgbClr val="FFFFFF"/>
              </a:solidFill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="" xmlns:a16="http://schemas.microsoft.com/office/drawing/2014/main" id="{72F09C7B-0DA6-7513-0376-4909B516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560" y="2520951"/>
            <a:ext cx="3119032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sz="14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Участие в профильных </a:t>
            </a:r>
            <a:r>
              <a:rPr lang="ru-RU" altLang="en-US" sz="1400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техноотрядах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(зам.директора по УВР, зам.директора по ВР)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="" xmlns:a16="http://schemas.microsoft.com/office/drawing/2014/main" id="{5AAF0544-F330-5004-6B2D-C1B1E43C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591" y="2743200"/>
            <a:ext cx="293490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Организация </a:t>
            </a:r>
            <a:r>
              <a:rPr lang="ru-RU" alt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профобучения</a:t>
            </a: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девятиклассников на базе </a:t>
            </a:r>
            <a:r>
              <a:rPr lang="ru-RU" altLang="en-US" sz="1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колледжа г. Огни по направлению «Агропоколение»</a:t>
            </a:r>
            <a:endParaRPr lang="ru-RU" altLang="en-US" sz="1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(директор, </a:t>
            </a:r>
            <a:r>
              <a:rPr lang="ru-RU" altLang="en-US" sz="1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зам.директора </a:t>
            </a: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по УВР)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="" xmlns:a16="http://schemas.microsoft.com/office/drawing/2014/main" id="{B12AA9D2-6C3C-F1FE-9A27-0AD1490C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094" y="3965575"/>
            <a:ext cx="324284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sz="12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Профориентационные блоки, внедренные в учебные предметы, тематические классные </a:t>
            </a:r>
            <a:r>
              <a:rPr lang="ru-RU" altLang="en-US" sz="1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часы и учебного курса «Агропоколение».</a:t>
            </a:r>
            <a:endParaRPr lang="ru-RU" altLang="en-US" sz="1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(зам.директора </a:t>
            </a:r>
            <a:r>
              <a:rPr lang="ru-RU" altLang="en-US" sz="1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en-US" sz="12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поУВР</a:t>
            </a:r>
            <a:r>
              <a:rPr lang="ru-RU" altLang="en-US" sz="1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и  ВР, классные руководители)</a:t>
            </a:r>
          </a:p>
        </p:txBody>
      </p:sp>
      <p:pic>
        <p:nvPicPr>
          <p:cNvPr id="24585" name="Picture 9">
            <a:extLst>
              <a:ext uri="{FF2B5EF4-FFF2-40B4-BE49-F238E27FC236}">
                <a16:creationId xmlns="" xmlns:a16="http://schemas.microsoft.com/office/drawing/2014/main" id="{460F72B6-C120-1DA6-9E85-99B15FF1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60" y="1520826"/>
            <a:ext cx="504917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4586" name="AutoShape 10">
            <a:extLst>
              <a:ext uri="{FF2B5EF4-FFF2-40B4-BE49-F238E27FC236}">
                <a16:creationId xmlns="" xmlns:a16="http://schemas.microsoft.com/office/drawing/2014/main" id="{715462F1-CB73-3F44-4889-10AB154D58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1871" y="1712914"/>
            <a:ext cx="536505" cy="3175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587" name="Text Box 11">
            <a:extLst>
              <a:ext uri="{FF2B5EF4-FFF2-40B4-BE49-F238E27FC236}">
                <a16:creationId xmlns="" xmlns:a16="http://schemas.microsoft.com/office/drawing/2014/main" id="{248297A0-6224-BFB7-E25B-DAE92C24A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404" y="2090738"/>
            <a:ext cx="284284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2022 – 2025 год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="" xmlns:a16="http://schemas.microsoft.com/office/drawing/2014/main" id="{44253A05-CC29-5611-B0B0-2B504420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561" y="2209800"/>
            <a:ext cx="284284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2022 – 2025 год</a:t>
            </a:r>
          </a:p>
        </p:txBody>
      </p:sp>
      <p:pic>
        <p:nvPicPr>
          <p:cNvPr id="24589" name="Picture 13">
            <a:extLst>
              <a:ext uri="{FF2B5EF4-FFF2-40B4-BE49-F238E27FC236}">
                <a16:creationId xmlns="" xmlns:a16="http://schemas.microsoft.com/office/drawing/2014/main" id="{4BDCCA8D-D03E-7B29-D876-A94E518C5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27" y="2209801"/>
            <a:ext cx="289522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0" name="Picture 14">
            <a:extLst>
              <a:ext uri="{FF2B5EF4-FFF2-40B4-BE49-F238E27FC236}">
                <a16:creationId xmlns="" xmlns:a16="http://schemas.microsoft.com/office/drawing/2014/main" id="{5907D4A2-61B9-B973-9A19-CD99D9A8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94" y="5165726"/>
            <a:ext cx="289522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1" name="Text Box 15">
            <a:extLst>
              <a:ext uri="{FF2B5EF4-FFF2-40B4-BE49-F238E27FC236}">
                <a16:creationId xmlns="" xmlns:a16="http://schemas.microsoft.com/office/drawing/2014/main" id="{DAF9048F-8A36-08BB-526A-068907AD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282" y="4179888"/>
            <a:ext cx="456346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Экскурсии 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    на предприятия   и по «Пушкинской карте»</a:t>
            </a:r>
            <a:endParaRPr lang="ru-RU" altLang="en-US" sz="14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(классные руководители, 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зам.директора 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по ВР)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="" xmlns:a16="http://schemas.microsoft.com/office/drawing/2014/main" id="{CE42D502-FA11-B787-F7FA-01FA6A1E8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123" y="5165725"/>
            <a:ext cx="304601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2023 – 2024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0634" y="0"/>
            <a:ext cx="11495314" cy="29744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6" y="1934459"/>
            <a:ext cx="692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4152" y="1193112"/>
            <a:ext cx="1957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ТВОРЧЕСТВО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8897" y="2194239"/>
          <a:ext cx="10931611" cy="4370840"/>
        </p:xfrm>
        <a:graphic>
          <a:graphicData uri="http://schemas.openxmlformats.org/drawingml/2006/table">
            <a:tbl>
              <a:tblPr/>
              <a:tblGrid>
                <a:gridCol w="10931611"/>
              </a:tblGrid>
              <a:tr h="390709">
                <a:tc>
                  <a:txBody>
                    <a:bodyPr/>
                    <a:lstStyle/>
                    <a:p>
                      <a:pPr marL="68580" marR="19748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Реализация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дополнительных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spc="-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общеобразовательных</a:t>
                      </a:r>
                      <a:r>
                        <a:rPr lang="ru-RU" sz="1600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6064">
                <a:tc>
                  <a:txBody>
                    <a:bodyPr/>
                    <a:lstStyle/>
                    <a:p>
                      <a:pPr marL="68580" marR="11811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Участие в конкурсах,</a:t>
                      </a:r>
                      <a:r>
                        <a:rPr lang="ru-RU" sz="1600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фестивалях,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олимпиадах,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конференциях</a:t>
                      </a:r>
                      <a:endParaRPr lang="ru-RU" sz="1600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1725">
                <a:tc>
                  <a:txBody>
                    <a:bodyPr/>
                    <a:lstStyle/>
                    <a:p>
                      <a:pPr marL="68580" marR="5715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Наличие объединений</a:t>
                      </a:r>
                      <a:r>
                        <a:rPr lang="ru-RU" sz="1600" spc="-29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(школьный</a:t>
                      </a:r>
                      <a:r>
                        <a:rPr lang="ru-RU" sz="1600" spc="-1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театр,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школьный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музей,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школьный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турклуб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ru-RU" sz="1600" spc="-29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др.)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01795">
                <a:tc>
                  <a:txBody>
                    <a:bodyPr/>
                    <a:lstStyle/>
                    <a:p>
                      <a:pPr marL="68580" marR="4737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Сетевое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взаимодействие</a:t>
                      </a:r>
                      <a:r>
                        <a:rPr lang="ru-RU" sz="1600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организации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культуры</a:t>
                      </a:r>
                      <a:r>
                        <a:rPr lang="ru-RU" sz="1600" spc="-5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600" spc="-4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искусств,</a:t>
                      </a:r>
                      <a:r>
                        <a:rPr lang="ru-RU" sz="1600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кванториумы</a:t>
                      </a:r>
                      <a:r>
                        <a:rPr lang="ru-RU" sz="1600" spc="-1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600" spc="-1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др.)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92048">
                <a:tc>
                  <a:txBody>
                    <a:bodyPr/>
                    <a:lstStyle/>
                    <a:p>
                      <a:pPr marL="68580" marR="569595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Летний лагерь</a:t>
                      </a:r>
                      <a:r>
                        <a:rPr lang="ru-RU" sz="1600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тематические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смены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),</a:t>
                      </a:r>
                      <a:r>
                        <a:rPr lang="ru-RU" sz="1600" spc="-3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spc="-3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том</a:t>
                      </a:r>
                      <a:r>
                        <a:rPr lang="ru-RU" sz="1600" spc="-2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числе</a:t>
                      </a:r>
                      <a:r>
                        <a:rPr lang="ru-RU" sz="1600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участие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каникулярных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spc="-5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профориентационных</a:t>
                      </a:r>
                      <a:r>
                        <a:rPr lang="ru-RU" sz="1600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сменах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76774">
                <a:tc>
                  <a:txBody>
                    <a:bodyPr/>
                    <a:lstStyle/>
                    <a:p>
                      <a:pPr marL="68580" marR="863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Работа с мобильными</a:t>
                      </a:r>
                      <a:r>
                        <a:rPr lang="ru-RU" sz="1600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учебными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комплексами</a:t>
                      </a:r>
                      <a:r>
                        <a:rPr lang="ru-RU" sz="1600" spc="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spc="-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spc="-5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кванториумы</a:t>
                      </a:r>
                      <a:r>
                        <a:rPr lang="ru-RU" sz="1600" spc="-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 </a:t>
                      </a:r>
                      <a:r>
                        <a:rPr lang="ru-RU" sz="1600" spc="-285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лаборатория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spc="0" baseline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безопасности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библиотечные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комплексы</a:t>
                      </a:r>
                      <a:r>
                        <a:rPr lang="ru-RU" sz="1600" spc="-1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spc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1725">
                <a:tc>
                  <a:txBody>
                    <a:bodyPr/>
                    <a:lstStyle/>
                    <a:p>
                      <a:pPr marL="68580" marR="18415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Школа полного дня:</a:t>
                      </a:r>
                      <a:r>
                        <a:rPr lang="ru-RU" sz="1600" spc="-28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внеурочная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деятельность и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дополнительное</a:t>
                      </a:r>
                      <a:r>
                        <a:rPr lang="ru-RU" sz="1600" spc="5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00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0634" y="0"/>
            <a:ext cx="11495314" cy="29744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6" y="1934459"/>
            <a:ext cx="692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4152" y="1193112"/>
            <a:ext cx="1957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ТВОРЧЕСТВО</a:t>
            </a:r>
            <a:endParaRPr lang="ru-RU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B0B1E715-5431-CA18-2357-F9F8DF07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1" y="2100279"/>
            <a:ext cx="10642801" cy="453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75719" y="2734962"/>
            <a:ext cx="2875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197485">
              <a:spcBef>
                <a:spcPts val="5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Реализация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дополнительных</a:t>
            </a:r>
          </a:p>
          <a:p>
            <a:pPr marL="68580">
              <a:lnSpc>
                <a:spcPts val="1350"/>
              </a:lnSpc>
              <a:spcAft>
                <a:spcPts val="0"/>
              </a:spcAft>
            </a:pPr>
            <a:r>
              <a:rPr lang="ru-RU" sz="1400" spc="-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общеобразовательных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программ</a:t>
            </a:r>
          </a:p>
          <a:p>
            <a:pPr marL="68580">
              <a:lnSpc>
                <a:spcPts val="1350"/>
              </a:lnSpc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(педагоги доп.образования) Участие в конкурсах,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фестивалях,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олимпиадах,конференциях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(учителя-предметники)</a:t>
            </a:r>
          </a:p>
          <a:p>
            <a:pPr marL="68580">
              <a:lnSpc>
                <a:spcPts val="135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6701" y="2132226"/>
            <a:ext cx="145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245" marR="85725" algn="ctr">
              <a:spcBef>
                <a:spcPts val="5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2022-2023г.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4796" y="3244334"/>
            <a:ext cx="376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marR="121285"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3504" y="3270422"/>
            <a:ext cx="454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121285"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1999" y="2947924"/>
            <a:ext cx="32621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57150">
              <a:lnSpc>
                <a:spcPts val="138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Наличие объединений</a:t>
            </a:r>
            <a:r>
              <a:rPr lang="ru-RU" sz="1400" spc="-29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(школьный</a:t>
            </a:r>
            <a:r>
              <a:rPr lang="ru-RU" sz="1400" spc="-1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театр,школьный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музей,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школьный </a:t>
            </a:r>
            <a:r>
              <a:rPr lang="ru-RU" sz="14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турклуб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и</a:t>
            </a:r>
            <a:r>
              <a:rPr lang="ru-RU" sz="1400" spc="-29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др.)(Зам.по ВР)</a:t>
            </a:r>
            <a:endParaRPr lang="ru-RU" sz="1400" dirty="0">
              <a:solidFill>
                <a:schemeClr val="accent6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0952" y="2230385"/>
            <a:ext cx="132728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245" marR="85725" algn="ctr">
              <a:lnSpc>
                <a:spcPts val="1375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2022-2024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1361" y="2883413"/>
            <a:ext cx="33280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473710">
              <a:spcBef>
                <a:spcPts val="5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Сетевое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взаимодействие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(организации культуры</a:t>
            </a:r>
            <a:r>
              <a:rPr lang="ru-RU" sz="1400" spc="-5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и</a:t>
            </a:r>
            <a:r>
              <a:rPr lang="ru-RU" sz="1400" spc="-4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искусств,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кванториумы</a:t>
            </a:r>
            <a:r>
              <a:rPr lang="ru-RU" sz="1400" spc="-1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и</a:t>
            </a:r>
            <a:r>
              <a:rPr lang="ru-RU" sz="1400" spc="-1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др.) (педагог-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организатор)</a:t>
            </a:r>
          </a:p>
          <a:p>
            <a:pPr marL="68580" marR="473710">
              <a:spcBef>
                <a:spcPts val="5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Функционирование «Точки роста»( </a:t>
            </a:r>
            <a:r>
              <a:rPr lang="ru-RU" sz="14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Рук.точки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роста)</a:t>
            </a:r>
            <a:endParaRPr lang="ru-RU" sz="1400" dirty="0">
              <a:solidFill>
                <a:schemeClr val="accent6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73265" y="2189891"/>
            <a:ext cx="132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245" marR="85725" algn="ctr">
              <a:spcBef>
                <a:spcPts val="5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2022-2025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043" y="4803678"/>
            <a:ext cx="3435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569595">
              <a:spcAft>
                <a:spcPts val="0"/>
              </a:spcAft>
            </a:pP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Летний лагерь</a:t>
            </a:r>
            <a:r>
              <a:rPr lang="ru-RU" sz="12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(тематические смены),</a:t>
            </a:r>
            <a:r>
              <a:rPr lang="ru-RU" sz="1200" spc="-3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в</a:t>
            </a:r>
            <a:r>
              <a:rPr lang="ru-RU" sz="1200" spc="-3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том</a:t>
            </a:r>
            <a:r>
              <a:rPr lang="ru-RU" sz="1200" spc="-2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числе</a:t>
            </a:r>
            <a:r>
              <a:rPr lang="ru-RU" sz="12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участие в каникулярных и </a:t>
            </a:r>
            <a:r>
              <a:rPr lang="ru-RU" sz="1200" spc="-5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профориентационных</a:t>
            </a:r>
            <a:r>
              <a:rPr lang="ru-RU" sz="12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                          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сменах</a:t>
            </a:r>
          </a:p>
          <a:p>
            <a:pPr marL="68580" marR="569595"/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(Зам директора</a:t>
            </a:r>
            <a:r>
              <a:rPr lang="ru-RU" sz="12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по ВР, классные</a:t>
            </a:r>
            <a:r>
              <a:rPr lang="ru-RU" sz="1200" spc="-29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руководители)</a:t>
            </a:r>
          </a:p>
          <a:p>
            <a:pPr marL="68580" marR="569595"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044" y="4504028"/>
            <a:ext cx="132728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245" marR="85725" algn="ctr">
              <a:lnSpc>
                <a:spcPts val="1375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2022-2023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31523" y="4878514"/>
            <a:ext cx="5263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86360">
              <a:spcBef>
                <a:spcPts val="5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Работа с мобильными</a:t>
            </a:r>
            <a:r>
              <a:rPr lang="ru-RU" sz="12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учебными</a:t>
            </a:r>
          </a:p>
          <a:p>
            <a:pPr marL="68580" marR="558165">
              <a:spcBef>
                <a:spcPts val="5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комплексами</a:t>
            </a:r>
            <a:r>
              <a:rPr lang="ru-RU" sz="12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spc="-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ru-RU" sz="1200" spc="-5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кванториумы</a:t>
            </a:r>
            <a:r>
              <a:rPr lang="ru-RU" sz="1200" spc="-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,  </a:t>
            </a:r>
            <a:r>
              <a:rPr lang="ru-RU" sz="12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лаборатория</a:t>
            </a:r>
            <a:r>
              <a:rPr lang="ru-RU" sz="12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1200" dirty="0" smtClean="0">
              <a:solidFill>
                <a:schemeClr val="accent6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  <a:p>
            <a:pPr marL="68580" marR="558165">
              <a:spcBef>
                <a:spcPts val="5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безопасности,</a:t>
            </a:r>
            <a:r>
              <a:rPr lang="ru-RU" sz="12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библиотечные комплексы</a:t>
            </a:r>
            <a:r>
              <a:rPr lang="ru-RU" sz="1200" spc="-1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marL="68580" marR="558165">
              <a:spcBef>
                <a:spcPts val="5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(учителя-предметники)</a:t>
            </a:r>
          </a:p>
          <a:p>
            <a:pPr marL="68580" marR="558165">
              <a:spcBef>
                <a:spcPts val="5"/>
              </a:spcBef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92811" y="4471772"/>
            <a:ext cx="132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245" marR="85725" algn="ctr">
              <a:spcBef>
                <a:spcPts val="5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2022-2025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60756" y="4950415"/>
            <a:ext cx="2816132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375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Разработать</a:t>
            </a:r>
            <a:r>
              <a:rPr lang="ru-RU" sz="1400" spc="-1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модель</a:t>
            </a:r>
          </a:p>
          <a:p>
            <a:pPr marL="68580" marR="261620"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«Школы</a:t>
            </a:r>
            <a:r>
              <a:rPr lang="ru-RU" sz="1400" spc="-4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   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полного  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дня»(директор школы)</a:t>
            </a:r>
            <a:endParaRPr lang="ru-RU" sz="1400" dirty="0">
              <a:solidFill>
                <a:schemeClr val="accent6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2258" y="4477516"/>
            <a:ext cx="132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245" marR="85725" algn="ctr">
              <a:spcBef>
                <a:spcPts val="5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2022-2025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0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="" xmlns:a16="http://schemas.microsoft.com/office/drawing/2014/main" id="{6500287E-9709-0356-62FA-AFFE38CE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62" y="0"/>
            <a:ext cx="9779313" cy="7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  <a:r>
              <a:rPr lang="ru-RU" altLang="en-US" sz="2800" b="1" dirty="0">
                <a:solidFill>
                  <a:srgbClr val="FFFFFF"/>
                </a:solidFill>
                <a:latin typeface="Arial" panose="020B0604020202020204" pitchFamily="34" charset="0"/>
              </a:rPr>
              <a:t>УЧИТЕЛЬ. ШКОЛЬНАЯ КОМАНДА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="" xmlns:a16="http://schemas.microsoft.com/office/drawing/2014/main" id="{B0B1E715-5431-CA18-2357-F9F8DF07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4" y="502137"/>
            <a:ext cx="10642801" cy="453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="" xmlns:a16="http://schemas.microsoft.com/office/drawing/2014/main" id="{2294DA1D-8D5A-4399-9A5B-1B4527FB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328" y="6356351"/>
            <a:ext cx="165713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F5212CB-D47C-4218-9F92-4ADA925B078B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18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="" xmlns:a16="http://schemas.microsoft.com/office/drawing/2014/main" id="{286F75FD-DE73-AEF8-9E3F-C98CD878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316" y="688889"/>
            <a:ext cx="515076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СРЕДНИЙ	  ПОЛНЫЙ</a:t>
            </a:r>
          </a:p>
        </p:txBody>
      </p:sp>
      <p:cxnSp>
        <p:nvCxnSpPr>
          <p:cNvPr id="25606" name="AutoShape 6">
            <a:extLst>
              <a:ext uri="{FF2B5EF4-FFF2-40B4-BE49-F238E27FC236}">
                <a16:creationId xmlns="" xmlns:a16="http://schemas.microsoft.com/office/drawing/2014/main" id="{F2EBA9E5-6854-7D2D-8858-AD2CE0B874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0278" y="848326"/>
            <a:ext cx="557140" cy="1588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609" name="Text Box 9">
            <a:extLst>
              <a:ext uri="{FF2B5EF4-FFF2-40B4-BE49-F238E27FC236}">
                <a16:creationId xmlns="" xmlns:a16="http://schemas.microsoft.com/office/drawing/2014/main" id="{EEF947D7-EBE1-6D9C-1951-8DB1652F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205" y="1036338"/>
            <a:ext cx="3245709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rgbClr val="FFFFFF"/>
                </a:solidFill>
              </a:rPr>
              <a:t>2022 – 2025 </a:t>
            </a:r>
            <a:r>
              <a:rPr lang="ru-RU" altLang="en-US" sz="1400" b="1" dirty="0" smtClean="0">
                <a:solidFill>
                  <a:srgbClr val="FFFFFF"/>
                </a:solidFill>
              </a:rPr>
              <a:t>год</a:t>
            </a:r>
            <a:br>
              <a:rPr lang="ru-RU" altLang="en-US" sz="1400" b="1" dirty="0" smtClean="0">
                <a:solidFill>
                  <a:srgbClr val="FFFFFF"/>
                </a:solidFill>
              </a:rPr>
            </a:b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механизм управления образовательной организацией от линейно-функционального подхода к командно-коллегиальному.</a:t>
            </a:r>
          </a:p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(директор, зам директора по УВР)</a:t>
            </a:r>
          </a:p>
          <a:p>
            <a:pPr>
              <a:buClrTx/>
              <a:buFontTx/>
              <a:buNone/>
            </a:pPr>
            <a:endParaRPr lang="ru-RU" altLang="en-US" b="1" dirty="0">
              <a:solidFill>
                <a:srgbClr val="FFFFFF"/>
              </a:solidFill>
            </a:endParaRPr>
          </a:p>
        </p:txBody>
      </p:sp>
      <p:sp>
        <p:nvSpPr>
          <p:cNvPr id="25610" name="Text Box 10">
            <a:extLst>
              <a:ext uri="{FF2B5EF4-FFF2-40B4-BE49-F238E27FC236}">
                <a16:creationId xmlns="" xmlns:a16="http://schemas.microsoft.com/office/drawing/2014/main" id="{F13CBBE2-337D-D367-97EC-8FA530A90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375" y="1011624"/>
            <a:ext cx="3179998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2022 – 2023 </a:t>
            </a:r>
            <a:r>
              <a:rPr lang="ru-RU" altLang="en-US" b="1" dirty="0" smtClean="0">
                <a:solidFill>
                  <a:srgbClr val="FFFFFF"/>
                </a:solidFill>
              </a:rPr>
              <a:t>год</a:t>
            </a:r>
          </a:p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систему наставничества </a:t>
            </a:r>
          </a:p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(директор, зам.директора по УМР</a:t>
            </a:r>
            <a:r>
              <a:rPr lang="ru-RU" alt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Tx/>
              <a:buFontTx/>
              <a:buNone/>
            </a:pPr>
            <a:endParaRPr lang="ru-RU" altLang="en-US" b="1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329" y="5077247"/>
            <a:ext cx="11211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школе разработано и утверждено единое штатное расписание;</a:t>
            </a:r>
            <a:b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Работает опытный высококвалифицированный педагогический коллектив;</a:t>
            </a:r>
            <a:b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Организовано методическое сопровождение педагогического коллектива;</a:t>
            </a:r>
          </a:p>
          <a:p>
            <a: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Работает система наставничества;</a:t>
            </a:r>
          </a:p>
          <a:p>
            <a: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школы участвуют в профессиональных конкурсах на различных уровнях.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="" xmlns:a16="http://schemas.microsoft.com/office/drawing/2014/main" id="{19A958FD-63F4-C1B8-CD53-8F5558373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62" y="673101"/>
            <a:ext cx="97793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  <a:r>
              <a:rPr lang="ru-RU" altLang="en-US" sz="48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ШКОЛЬНЫЙ </a:t>
            </a: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КЛИМАТ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="" xmlns:a16="http://schemas.microsoft.com/office/drawing/2014/main" id="{719E0CF7-74FC-048D-427F-B88BE248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34" y="2157413"/>
            <a:ext cx="10642801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="" xmlns:a16="http://schemas.microsoft.com/office/drawing/2014/main" id="{38C448D4-6B39-4B9F-91FB-FBDB4721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328" y="6356351"/>
            <a:ext cx="165713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F5D6E8C-C49E-4406-9083-4179FA01FDEE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19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="" xmlns:a16="http://schemas.microsoft.com/office/drawing/2014/main" id="{2CC82AD6-EF32-21D0-204E-470016B5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871" y="1539875"/>
            <a:ext cx="532695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/>
              <a:t>    </a:t>
            </a:r>
            <a:r>
              <a:rPr lang="ru-RU" altLang="en-US" b="1">
                <a:solidFill>
                  <a:srgbClr val="FFFFFF"/>
                </a:solidFill>
              </a:rPr>
              <a:t>СРЕДНИЙ		ПОЛН</a:t>
            </a:r>
            <a:r>
              <a:rPr lang="ru-RU" altLang="en-US">
                <a:solidFill>
                  <a:srgbClr val="FFFFFF"/>
                </a:solidFill>
              </a:rPr>
              <a:t>ЫЙ</a:t>
            </a:r>
          </a:p>
        </p:txBody>
      </p:sp>
      <p:cxnSp>
        <p:nvCxnSpPr>
          <p:cNvPr id="26630" name="AutoShape 6">
            <a:extLst>
              <a:ext uri="{FF2B5EF4-FFF2-40B4-BE49-F238E27FC236}">
                <a16:creationId xmlns="" xmlns:a16="http://schemas.microsoft.com/office/drawing/2014/main" id="{3A4BCF2D-D9F1-1FD6-FA9B-1F4C2D633E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65052" y="1724025"/>
            <a:ext cx="830154" cy="1588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31" name="Text Box 7">
            <a:extLst>
              <a:ext uri="{FF2B5EF4-FFF2-40B4-BE49-F238E27FC236}">
                <a16:creationId xmlns="" xmlns:a16="http://schemas.microsoft.com/office/drawing/2014/main" id="{F32EC6D7-E3B1-1A81-3332-BA80766B5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039" y="2925763"/>
            <a:ext cx="3050778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Вхождение в проект «Школа полного дня»</a:t>
            </a: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(директор, заместители директора по УВР, ВР) 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="" xmlns:a16="http://schemas.microsoft.com/office/drawing/2014/main" id="{4BB179FD-F4C3-C287-A63C-D541D250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767" y="2925764"/>
            <a:ext cx="3085698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Разработка концепции зоны отдыха и психологической разгрузки.</a:t>
            </a: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(директор, педагог-психолог)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="" xmlns:a16="http://schemas.microsoft.com/office/drawing/2014/main" id="{9ACFA65B-67B1-CC8F-ECFB-3B5DD9CAF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040" y="2370138"/>
            <a:ext cx="255554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2022 год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="" xmlns:a16="http://schemas.microsoft.com/office/drawing/2014/main" id="{C7D3EE4D-A510-A423-51FF-C6F1E417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052" y="2370138"/>
            <a:ext cx="258252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2022 – 2024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44556" y="3317780"/>
            <a:ext cx="306513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240030">
              <a:lnSpc>
                <a:spcPts val="138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Наличие кабинета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педагога-психолога (Директор)</a:t>
            </a:r>
            <a:endParaRPr lang="ru-RU" sz="1400" dirty="0">
              <a:solidFill>
                <a:schemeClr val="accent6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C7D3EE4D-A510-A423-51FF-C6F1E417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923" y="2514301"/>
            <a:ext cx="258252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2022 – 2024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926" b="13926"/>
          <a:stretch/>
        </p:blipFill>
        <p:spPr>
          <a:xfrm>
            <a:off x="9725890" y="1"/>
            <a:ext cx="2466109" cy="153465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543697"/>
            <a:ext cx="6363502" cy="1436105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33" y="-176169"/>
            <a:ext cx="9025248" cy="1469296"/>
          </a:xfrm>
        </p:spPr>
        <p:txBody>
          <a:bodyPr rtlCol="0">
            <a:noAutofit/>
          </a:bodyPr>
          <a:lstStyle/>
          <a:p>
            <a:r>
              <a:rPr lang="ru-RU" sz="1800" b="1" i="1" u="sng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i="1" u="sng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u="sng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участия в проекте:</a:t>
            </a:r>
            <a:r>
              <a:rPr lang="ru-RU" sz="20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en-US" sz="18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ru-RU" altLang="en-US" sz="1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en-US" sz="18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 равных условий для реализации единого образовательного пространства для каждого школьника с включением ключевых направлений: знания, здоровье, творчество, воспитание, профориентация, образовательная среда, школьный климат, школьная команда.</a:t>
            </a:r>
            <a:br>
              <a:rPr lang="ru-RU" altLang="en-US" sz="18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en-US" sz="18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обеспечение высокого качества и доступности образования, создание условий для развития личности, способной адаптироваться к быстроменяющемуся социуму. </a:t>
            </a:r>
          </a:p>
          <a:p>
            <a:pPr fontAlgn="base"/>
            <a: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02A2A374-6D41-4D06-9363-30924664025A}"/>
              </a:ext>
            </a:extLst>
          </p:cNvPr>
          <p:cNvSpPr txBox="1">
            <a:spLocks/>
          </p:cNvSpPr>
          <p:nvPr/>
        </p:nvSpPr>
        <p:spPr>
          <a:xfrm>
            <a:off x="6684135" y="5700156"/>
            <a:ext cx="5642452" cy="1157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300" y="1"/>
            <a:ext cx="2850295" cy="15081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2672" y="2261807"/>
            <a:ext cx="8590327" cy="263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</a:p>
          <a:p>
            <a:pPr>
              <a:lnSpc>
                <a:spcPct val="130000"/>
              </a:lnSpc>
              <a:spcBef>
                <a:spcPts val="1000"/>
              </a:spcBef>
              <a:buClr>
                <a:srgbClr val="FFFFFF"/>
              </a:buClr>
            </a:pPr>
            <a:r>
              <a:rPr lang="ru-RU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1.синхронизация всех школьных систем и проектов образования;</a:t>
            </a:r>
          </a:p>
          <a:p>
            <a:pPr>
              <a:lnSpc>
                <a:spcPct val="13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-"/>
            </a:pPr>
            <a:r>
              <a:rPr lang="ru-RU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2.повышение качества образования в школе путём приведения в соответствие показателей процесса и показателей результатов деятельности; </a:t>
            </a:r>
          </a:p>
          <a:p>
            <a:pPr>
              <a:lnSpc>
                <a:spcPct val="13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-"/>
            </a:pPr>
            <a:r>
              <a:rPr lang="ru-RU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3.переход образовательного учреждения  на новый уровень развития (полный) в течение 3-х лет.</a:t>
            </a:r>
            <a:endParaRPr lang="ru-RU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4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="" xmlns:a16="http://schemas.microsoft.com/office/drawing/2014/main" id="{A88AA059-DE2E-4CA0-3013-CE238F68A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62" y="304801"/>
            <a:ext cx="9779313" cy="7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ru-RU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ОБРАЗОВАТЕЛЬНАЯ </a:t>
            </a:r>
            <a:r>
              <a:rPr lang="ru-RU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СРЕДА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="" xmlns:a16="http://schemas.microsoft.com/office/drawing/2014/main" id="{7D94BE51-8674-DA3A-5CE1-B24B5819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56" y="2197896"/>
            <a:ext cx="10641214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="" xmlns:a16="http://schemas.microsoft.com/office/drawing/2014/main" id="{0EBAE12D-9B07-3FD7-8C52-8AA6CCC5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328" y="6356351"/>
            <a:ext cx="165713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83ED187-409D-458D-A43F-94CAE5A2D1A0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20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="" xmlns:a16="http://schemas.microsoft.com/office/drawing/2014/main" id="{E68EDA97-567F-DD92-7B3E-7C16DB6F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992" y="3043238"/>
            <a:ext cx="3079349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помощь родителям </a:t>
            </a:r>
          </a:p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психолого-педагогическая помощь по вопросам развития, социализации, воспитания и обучения разных категорий учеников школы)</a:t>
            </a:r>
          </a:p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(педагог-психолог, социальный педагог, </a:t>
            </a:r>
            <a:r>
              <a:rPr lang="ru-RU" altLang="en-US" sz="12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ВР)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="" xmlns:a16="http://schemas.microsoft.com/office/drawing/2014/main" id="{C04C938E-9CEB-CF31-A1AC-3416AF545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726" y="1570038"/>
            <a:ext cx="528886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БАЗОВЫЙ	        СРЕДНИЙ	</a:t>
            </a:r>
          </a:p>
        </p:txBody>
      </p:sp>
      <p:cxnSp>
        <p:nvCxnSpPr>
          <p:cNvPr id="27655" name="AutoShape 7">
            <a:extLst>
              <a:ext uri="{FF2B5EF4-FFF2-40B4-BE49-F238E27FC236}">
                <a16:creationId xmlns="" xmlns:a16="http://schemas.microsoft.com/office/drawing/2014/main" id="{4E2F19D0-5A61-C817-FA77-40997BDB5D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47591" y="1755776"/>
            <a:ext cx="519045" cy="3175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656" name="Text Box 8">
            <a:extLst>
              <a:ext uri="{FF2B5EF4-FFF2-40B4-BE49-F238E27FC236}">
                <a16:creationId xmlns="" xmlns:a16="http://schemas.microsoft.com/office/drawing/2014/main" id="{6023170F-390E-AFD7-842B-9CF188B4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179" y="3124201"/>
            <a:ext cx="303331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одключение к ФГИС «Моя школа»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en-US" sz="14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УВР)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="" xmlns:a16="http://schemas.microsoft.com/office/drawing/2014/main" id="{8A716FCC-BBB3-4741-2858-024F40C2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491" y="4618038"/>
            <a:ext cx="3184110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доступ к верифицированному цифровому образовательному контенту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окончании капитального ремонта),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(зам директора по АХЧ, УВР)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="" xmlns:a16="http://schemas.microsoft.com/office/drawing/2014/main" id="{35E685D8-1EAD-4E86-A438-B4E7C73B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784" y="2636838"/>
            <a:ext cx="264284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2022 – 2025 год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="" xmlns:a16="http://schemas.microsoft.com/office/drawing/2014/main" id="{8D1146C9-8B03-8926-99E3-9FA3BE8E8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179" y="2636838"/>
            <a:ext cx="253649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2022 – 2023 год</a:t>
            </a:r>
          </a:p>
        </p:txBody>
      </p:sp>
      <p:sp>
        <p:nvSpPr>
          <p:cNvPr id="27660" name="Text Box 12">
            <a:extLst>
              <a:ext uri="{FF2B5EF4-FFF2-40B4-BE49-F238E27FC236}">
                <a16:creationId xmlns="" xmlns:a16="http://schemas.microsoft.com/office/drawing/2014/main" id="{D0D48B46-836D-3A51-2D43-F70FBBB8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537" y="6002338"/>
            <a:ext cx="254919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2022 – 2023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2941078"/>
            <a:ext cx="3657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396875">
              <a:spcBef>
                <a:spcPts val="5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Оснащение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IT-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оборудованием в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соответствии с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утвержденным Стандартом</a:t>
            </a:r>
          </a:p>
          <a:p>
            <a:pPr marL="68580" marR="396875">
              <a:spcBef>
                <a:spcPts val="5"/>
              </a:spcBef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(Директор,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технический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специалист)</a:t>
            </a:r>
          </a:p>
          <a:p>
            <a:pPr marL="68580" marR="396875">
              <a:spcBef>
                <a:spcPts val="5"/>
              </a:spcBef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713368" y="2636107"/>
            <a:ext cx="2712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rgbClr val="FFFFFF"/>
                </a:solidFill>
              </a:rPr>
              <a:t>2022 – 2023 год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68065" y="4711670"/>
            <a:ext cx="33610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375"/>
              </a:lnSpc>
            </a:pP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Создание</a:t>
            </a:r>
            <a:r>
              <a:rPr lang="ru-RU" sz="1400" spc="-1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на</a:t>
            </a:r>
            <a:r>
              <a:rPr lang="ru-RU" sz="1400" spc="-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базе«</a:t>
            </a:r>
            <a:r>
              <a:rPr lang="ru-RU" sz="14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Сферум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»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профессиональных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сообществ педагогов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для обмена опытом и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помощи</a:t>
            </a:r>
            <a:r>
              <a:rPr lang="ru-RU" sz="1400" spc="-5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начинающим</a:t>
            </a:r>
            <a:r>
              <a:rPr lang="ru-RU" sz="1400" spc="-28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              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учителям (Педагоги-</a:t>
            </a:r>
            <a:r>
              <a:rPr lang="ru-RU" sz="1400" spc="5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наставники)</a:t>
            </a:r>
          </a:p>
          <a:p>
            <a:pPr marL="68580">
              <a:lnSpc>
                <a:spcPts val="1375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1561" y="5822777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rgbClr val="FFFFFF"/>
                </a:solidFill>
              </a:rPr>
              <a:t>2022 – 2023 год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10305860" cy="782638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7FC0424-40B9-486A-B71B-BA76CD90D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21</a:t>
            </a:fld>
            <a:endParaRPr lang="ru-RU"/>
          </a:p>
        </p:txBody>
      </p:sp>
      <p:pic>
        <p:nvPicPr>
          <p:cNvPr id="5" name="Рисунок 4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1E9B5A50-F85D-49E6-9C85-597319470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63" t="7596" r="21154"/>
          <a:stretch/>
        </p:blipFill>
        <p:spPr>
          <a:xfrm>
            <a:off x="6088379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5970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30630" y="0"/>
            <a:ext cx="11625942" cy="669174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78011"/>
            <a:ext cx="10560908" cy="5513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" y="92299"/>
            <a:ext cx="2266796" cy="1077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0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567" y="3864077"/>
            <a:ext cx="7637749" cy="2037959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80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80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967" y="216671"/>
            <a:ext cx="1206418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345" marR="398145" lvl="0" algn="ctr">
              <a:spcBef>
                <a:spcPts val="2435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Локальные акты школы по проекту</a:t>
            </a:r>
            <a:b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«Школа </a:t>
            </a:r>
            <a:r>
              <a:rPr lang="ru-RU" sz="24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Минпросвещения</a:t>
            </a: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РФ»:</a:t>
            </a:r>
          </a:p>
          <a:p>
            <a:pPr marL="1045845" marR="398145" indent="-571500" algn="ctr">
              <a:spcBef>
                <a:spcPts val="2435"/>
              </a:spcBef>
              <a:buFont typeface="Wingdings" panose="05000000000000000000" pitchFamily="2" charset="2"/>
              <a:buChar char="q"/>
            </a:pPr>
            <a:endParaRPr lang="ru-RU" sz="2400" b="1" dirty="0" smtClean="0">
              <a:solidFill>
                <a:schemeClr val="accent6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45845" marR="398145" indent="-571500" algn="ctr">
              <a:spcBef>
                <a:spcPts val="2435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« </a:t>
            </a:r>
            <a:r>
              <a:rPr lang="ru-RU" sz="2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 организации работы по реализации концепции «Школа Министерства просвещения Российской Федерации» в 2022-2023 учебном году</a:t>
            </a: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r>
              <a:rPr lang="ru-RU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МБОУ «СОШ№2» </a:t>
            </a:r>
            <a:r>
              <a:rPr lang="ru-RU" sz="24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с.Белиджи</a:t>
            </a:r>
            <a:endParaRPr lang="ru-RU" sz="2400" b="1" dirty="0">
              <a:solidFill>
                <a:schemeClr val="accent6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45845" marR="398145" indent="-571500" algn="ctr">
              <a:spcBef>
                <a:spcPts val="2435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оложение </a:t>
            </a:r>
            <a:r>
              <a:rPr lang="ru-RU" sz="2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рабочей группе по реализации концепции «Школа </a:t>
            </a:r>
            <a:r>
              <a:rPr lang="ru-RU" sz="24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Минпросвещения</a:t>
            </a: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РФ» в МБОУ «СОШ№2» </a:t>
            </a: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с. Белиджи</a:t>
            </a:r>
          </a:p>
          <a:p>
            <a:pPr marL="1045845" marR="398145" indent="-571500" algn="ctr">
              <a:spcBef>
                <a:spcPts val="2435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Дорожная карта мероприятий, направленных на обеспечение развития  МБОУ «СОШ №2»с.Белиджи в рамках реализации проекта  «Школа </a:t>
            </a:r>
            <a:r>
              <a:rPr lang="ru-RU" sz="24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Минпросвещения</a:t>
            </a:r>
            <a:r>
              <a:rPr lang="ru-RU" sz="2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РФ»</a:t>
            </a:r>
            <a:endParaRPr lang="ru-RU" sz="2400" dirty="0">
              <a:solidFill>
                <a:schemeClr val="accent6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45845" marR="398145" indent="-571500" algn="ctr">
              <a:spcBef>
                <a:spcPts val="2435"/>
              </a:spcBef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168460" y="1516610"/>
            <a:ext cx="4421856" cy="749047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20727" y="6297927"/>
            <a:ext cx="347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https://2-beli.dagestanschool.ru/</a:t>
            </a:r>
            <a:endParaRPr lang="ru-RU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2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0634" y="403762"/>
            <a:ext cx="11495314" cy="257067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По результатам диагностики </a:t>
            </a:r>
            <a:r>
              <a:rPr lang="ru-RU" sz="2400" b="1" dirty="0">
                <a:solidFill>
                  <a:schemeClr val="bg1"/>
                </a:solidFill>
              </a:rPr>
              <a:t>уровня соответствия школы показателям модели  «Школа Министерства просвещения Российской Федерации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был определён уровень соответствия - средний.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Средний                                                                  Полный</a:t>
            </a:r>
          </a:p>
          <a:p>
            <a:endParaRPr lang="ru-RU" sz="11200" b="1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7636" y="1934459"/>
            <a:ext cx="692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579087" y="2421514"/>
            <a:ext cx="978408" cy="484632"/>
          </a:xfrm>
          <a:prstGeom prst="right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" y="2906146"/>
            <a:ext cx="10319658" cy="3951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9" y="2906147"/>
            <a:ext cx="10319658" cy="3951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48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0634" y="650788"/>
            <a:ext cx="11495314" cy="2998574"/>
          </a:xfrm>
        </p:spPr>
        <p:txBody>
          <a:bodyPr>
            <a:noAutofit/>
          </a:bodyPr>
          <a:lstStyle/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                 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6" y="1934459"/>
            <a:ext cx="692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86897" cy="14169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4843" y="1074510"/>
            <a:ext cx="1146707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6">
                  <a:lumMod val="25000"/>
                  <a:lumOff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формирование актива школьной команды МБОУ «СОШ №2»с.Белиджи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работы  школьной команды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самодиагностики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(оформление) ее результатов  </a:t>
            </a:r>
          </a:p>
          <a:p>
            <a:endParaRPr lang="ru-RU" b="1" dirty="0" smtClean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перспективного портрета своей школы (системы конкретных мероприятий) 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результатов самодиагностики и перспективного портрета своей школы (педагогический </a:t>
            </a:r>
            <a:b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совет, совет родителей, совет обучающихся, управляющий совет, др.) 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экспертиза перспективного портрета своей школы и дорожной карты действий по развитию</a:t>
            </a:r>
            <a:b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(опционально) 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программы развития по согласованию с учредителем школы (опционально</a:t>
            </a:r>
            <a:endParaRPr lang="ru-RU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0634" y="0"/>
            <a:ext cx="11495314" cy="29744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6" y="1934459"/>
            <a:ext cx="692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03" y="889844"/>
            <a:ext cx="109233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«Знание»</a:t>
            </a:r>
          </a:p>
          <a:p>
            <a:endParaRPr lang="ru-RU" sz="20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Единые примерные рабочие программы.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Единое календарно-тематическое планирование.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Единые подходы к составлению расписания.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Объективная </a:t>
            </a:r>
            <a:r>
              <a:rPr lang="ru-RU" sz="20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внутришкольная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система оценивания ВСОКО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Единые рекомендации по контрольным работам и домашним заданиям. Единая линейка учебников.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Внеурочная деятельность (не менее 5 )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Проектная и исследовательская деятельность.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Сетевая форма обучения.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Наставничество (поддержка молодых учителей). </a:t>
            </a:r>
            <a:b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Современный модульный курс «Технологии» - платформа технологического образования, кластер формирования </a:t>
            </a:r>
            <a:r>
              <a:rPr lang="ru-RU" sz="2000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метапредметных</a:t>
            </a: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результатов образования. Методическая служба. План мероприятий по развитию инклюзивного образования </a:t>
            </a:r>
            <a:endParaRPr lang="ru-RU" sz="2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="" xmlns:a16="http://schemas.microsoft.com/office/drawing/2014/main" id="{E59260C7-27D1-7534-FB78-2D8414D8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62" y="381001"/>
            <a:ext cx="9779313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  <a:r>
              <a:rPr lang="ru-RU" altLang="en-US" sz="48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          ЗНАНИЕ</a:t>
            </a:r>
            <a:endParaRPr lang="ru-RU" altLang="en-US" sz="4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A99B4A29-9384-3123-AF27-CE7F51D8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47" y="1664808"/>
            <a:ext cx="10073998" cy="454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="" xmlns:a16="http://schemas.microsoft.com/office/drawing/2014/main" id="{C3D6C3E8-1E8F-B5EC-5F02-2F8B21D8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328" y="6356351"/>
            <a:ext cx="165713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79C59C0-934A-4A02-8ABE-718D91D6B17D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8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="" xmlns:a16="http://schemas.microsoft.com/office/drawing/2014/main" id="{3987B8D9-40E4-DBAF-5067-5C7E95CA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946" y="2382838"/>
            <a:ext cx="2719238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Успешность обучающихся на </a:t>
            </a: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ГИА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, ВПР , ФГ до 70 %</a:t>
            </a:r>
            <a:endParaRPr lang="ru-RU" altLang="en-US" sz="14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 зам</a:t>
            </a:r>
            <a:r>
              <a:rPr lang="ru-RU" altLang="en-U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. директора </a:t>
            </a:r>
            <a:r>
              <a:rPr lang="ru-RU" altLang="en-US" sz="1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по УВР, руководители ШМО, учителя-предметники)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="" xmlns:a16="http://schemas.microsoft.com/office/drawing/2014/main" id="{14F976FE-E028-7401-65DF-DB1BC879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247" y="2012950"/>
            <a:ext cx="2657129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               2023 </a:t>
            </a:r>
            <a:r>
              <a:rPr lang="ru-RU" altLang="en-US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– 2025 год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="" xmlns:a16="http://schemas.microsoft.com/office/drawing/2014/main" id="{1F2A4016-599E-557B-63F6-6A0EBD98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885" y="2490564"/>
            <a:ext cx="2965623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Дальнейшая </a:t>
            </a:r>
            <a:r>
              <a:rPr lang="ru-RU" altLang="en-US" sz="12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профилизация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обучения на </a:t>
            </a: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уровне  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ООО и СОО (углубленное изучение предметов </a:t>
            </a:r>
            <a:r>
              <a:rPr lang="ru-RU" altLang="en-US" sz="12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естесственно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- научного цикла)</a:t>
            </a:r>
          </a:p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</a:t>
            </a: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. директора 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по УВР, методический совет, руководители ШМО)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="" xmlns:a16="http://schemas.microsoft.com/office/drawing/2014/main" id="{4E4146A8-7657-C541-9F70-558B6510A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625" y="1982788"/>
            <a:ext cx="262855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              2023 </a:t>
            </a:r>
            <a:r>
              <a:rPr lang="ru-RU" altLang="en-US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– 2025 год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="" xmlns:a16="http://schemas.microsoft.com/office/drawing/2014/main" id="{5D9E297B-78D8-95F9-436E-BBC09D80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276" y="1031747"/>
            <a:ext cx="590222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b="1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b="1" dirty="0" smtClean="0">
                <a:solidFill>
                  <a:srgbClr val="FFFFFF"/>
                </a:solidFill>
              </a:rPr>
              <a:t>СРЕДНИЙ                            ПОЛНЫЙ</a:t>
            </a:r>
            <a:endParaRPr lang="ru-RU" altLang="en-US" b="1" dirty="0">
              <a:solidFill>
                <a:srgbClr val="FFFFFF"/>
              </a:solidFill>
            </a:endParaRPr>
          </a:p>
        </p:txBody>
      </p:sp>
      <p:cxnSp>
        <p:nvCxnSpPr>
          <p:cNvPr id="20490" name="AutoShape 10">
            <a:extLst>
              <a:ext uri="{FF2B5EF4-FFF2-40B4-BE49-F238E27FC236}">
                <a16:creationId xmlns="" xmlns:a16="http://schemas.microsoft.com/office/drawing/2014/main" id="{82EA4BB1-BE83-30C0-DB5A-DCA54F5DD4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879" y="1463034"/>
            <a:ext cx="639679" cy="3175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491" name="Text Box 11">
            <a:extLst>
              <a:ext uri="{FF2B5EF4-FFF2-40B4-BE49-F238E27FC236}">
                <a16:creationId xmlns="" xmlns:a16="http://schemas.microsoft.com/office/drawing/2014/main" id="{C60A4F4D-1AA4-9C52-C065-D11316CB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776" y="4094204"/>
            <a:ext cx="4885689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Персонализация обучения ( модульное построение учебного процесса в старшей школе , проектная деятельность, </a:t>
            </a:r>
            <a:r>
              <a:rPr lang="ru-RU" altLang="en-US" sz="12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критериальное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оценивание, индивидуальные учебные планы по </a:t>
            </a: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запросу</a:t>
            </a:r>
          </a:p>
          <a:p>
            <a:pPr>
              <a:buClrTx/>
              <a:buFontTx/>
              <a:buNone/>
            </a:pP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учеников и их родителей, цифровая платформа как пространство построения и реализации образовательной траектории </a:t>
            </a:r>
            <a:endParaRPr lang="ru-RU" altLang="en-US" sz="14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</a:t>
            </a:r>
            <a:r>
              <a:rPr lang="ru-RU" altLang="en-US" sz="1200" b="1" dirty="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зам.директора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по УВР, Методический совет, руководители ШМО)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="" xmlns:a16="http://schemas.microsoft.com/office/drawing/2014/main" id="{0D327D47-61C9-9832-B34C-0AA0298F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01" y="3672376"/>
            <a:ext cx="381902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2022 – 2025 год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="" xmlns:a16="http://schemas.microsoft.com/office/drawing/2014/main" id="{69175444-5BC2-D9C9-A841-DFE0E5B6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513" y="3881438"/>
            <a:ext cx="3188044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lvl="0">
              <a:buClrTx/>
              <a:tabLst/>
            </a:pPr>
            <a:r>
              <a:rPr lang="ru-RU" altLang="en-US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2022 – 2023 </a:t>
            </a:r>
            <a:r>
              <a:rPr lang="ru-RU" altLang="en-US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год</a:t>
            </a:r>
            <a:endParaRPr lang="ru-RU" altLang="en-US" sz="1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Реализовать проекты: «Агропоколение» -5-9 классы; «Лабораторный практикум» -5-9 классы, 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« Основы финансовой </a:t>
            </a: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грамотности- 7-11 классы,  </a:t>
            </a: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Эффективная начальная школа» </a:t>
            </a:r>
            <a:r>
              <a:rPr lang="ru-RU" alt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- 1-4 классы.</a:t>
            </a:r>
            <a:endParaRPr lang="ru-RU" altLang="en-US" sz="12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(зам. директора по УВР)</a:t>
            </a:r>
            <a:r>
              <a:rPr lang="ru-RU" altLang="en-US" sz="1200" b="1" dirty="0">
                <a:solidFill>
                  <a:srgbClr val="FFFF00"/>
                </a:solidFill>
              </a:rPr>
              <a:t/>
            </a:r>
            <a:br>
              <a:rPr lang="ru-RU" altLang="en-US" sz="1200" b="1" dirty="0">
                <a:solidFill>
                  <a:srgbClr val="FFFF00"/>
                </a:solidFill>
              </a:rPr>
            </a:br>
            <a:endParaRPr lang="ru-RU" altLang="en-US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0634" y="0"/>
            <a:ext cx="11495314" cy="2974440"/>
          </a:xfrm>
        </p:spPr>
        <p:txBody>
          <a:bodyPr>
            <a:noAutofit/>
          </a:bodyPr>
          <a:lstStyle/>
          <a:p>
            <a:pPr algn="ctr"/>
            <a:endParaRPr lang="ru-RU" altLang="en-US" sz="20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ru-RU" altLang="en-US" sz="2400" b="1" dirty="0" smtClean="0">
              <a:solidFill>
                <a:schemeClr val="accent6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altLang="en-U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ЗДОРОВЬЕ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6" y="1934459"/>
            <a:ext cx="692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659" y="1859339"/>
            <a:ext cx="1070919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 перехода из  среднего к полному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Единые рекомендации по </a:t>
            </a:r>
            <a:r>
              <a:rPr lang="ru-RU" sz="24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школе, в том числе при занятиях за ПК.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Среда без ПАВ (наркотики, алкоголь, табак).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ГТО.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Летний оздоровительный лагерь (в том числе тематические смены).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спортивной инфраструктуры для семей с детьми (во внеклассное время).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Горячее питание (единое меню, родительский контроль).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Школьные спортивные команд</a:t>
            </a:r>
            <a:endParaRPr lang="ru-RU" sz="24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8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45331398_win32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_30677662_TF45331398" id="{54C9E4F3-3A03-4402-A107-9DDD7A71BB82}" vid="{F9B8EB22-9DB8-442E-BFF0-27918EB9B0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A0EF5-23A9-4627-BC46-745B7DD80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tf45331398_win32</Template>
  <TotalTime>0</TotalTime>
  <Words>1259</Words>
  <Application>Microsoft Office PowerPoint</Application>
  <PresentationFormat>Произвольный</PresentationFormat>
  <Paragraphs>301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tf45331398_win32</vt:lpstr>
      <vt:lpstr>   </vt:lpstr>
      <vt:lpstr>   </vt:lpstr>
      <vt:lpstr>   </vt:lpstr>
      <vt:lpstr>  </vt:lpstr>
      <vt:lpstr>   </vt:lpstr>
      <vt:lpstr>   </vt:lpstr>
      <vt:lpstr>   </vt:lpstr>
      <vt:lpstr>Слайд 8</vt:lpstr>
      <vt:lpstr>   </vt:lpstr>
      <vt:lpstr>Слайд 10</vt:lpstr>
      <vt:lpstr>   </vt:lpstr>
      <vt:lpstr>Слайд 12</vt:lpstr>
      <vt:lpstr>   Профориентация    Профориентационная диагностика   Проектная деятельность  Программа «Моя будущая профессия» Система профессиональных проб в разных профессиях.   Тематические экскурсии и события с участием профессиональных сообществ, бизнеса.   Сетевые программы профориентации совместно с колледжами, вузами.   Психологическое и тьюторское сопровождение выбора профессии.    Вовлечение семьи в профориентационный процесс составить календарный план   профориентационной работы и разработать программу по работе с родителями </vt:lpstr>
      <vt:lpstr>   </vt:lpstr>
      <vt:lpstr>Слайд 15</vt:lpstr>
      <vt:lpstr>   </vt:lpstr>
      <vt:lpstr>   </vt:lpstr>
      <vt:lpstr>Слайд 18</vt:lpstr>
      <vt:lpstr>Слайд 19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2021-08-20T19:21:58Z</dcterms:created>
  <dcterms:modified xsi:type="dcterms:W3CDTF">2022-11-23T09:00:31Z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