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7" r:id="rId5"/>
    <p:sldId id="343" r:id="rId6"/>
    <p:sldId id="394" r:id="rId7"/>
    <p:sldId id="385" r:id="rId8"/>
    <p:sldId id="345" r:id="rId9"/>
    <p:sldId id="391" r:id="rId10"/>
    <p:sldId id="392" r:id="rId11"/>
    <p:sldId id="395" r:id="rId12"/>
    <p:sldId id="370" r:id="rId13"/>
    <p:sldId id="396" r:id="rId14"/>
    <p:sldId id="381" r:id="rId15"/>
    <p:sldId id="399" r:id="rId16"/>
    <p:sldId id="404" r:id="rId17"/>
    <p:sldId id="402" r:id="rId18"/>
    <p:sldId id="405" r:id="rId19"/>
    <p:sldId id="400" r:id="rId20"/>
    <p:sldId id="409" r:id="rId21"/>
    <p:sldId id="408" r:id="rId22"/>
    <p:sldId id="410" r:id="rId23"/>
    <p:sldId id="411" r:id="rId24"/>
    <p:sldId id="336" r:id="rId2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3840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B8D3E8"/>
    <a:srgbClr val="F7F1E4"/>
    <a:srgbClr val="197DCE"/>
    <a:srgbClr val="BC7FBB"/>
    <a:srgbClr val="7FC6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28" autoAdjust="0"/>
    <p:restoredTop sz="94291" autoAdjust="0"/>
  </p:normalViewPr>
  <p:slideViewPr>
    <p:cSldViewPr snapToGrid="0" showGuides="1">
      <p:cViewPr varScale="1">
        <p:scale>
          <a:sx n="116" d="100"/>
          <a:sy n="116" d="100"/>
        </p:scale>
        <p:origin x="-13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18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939FB0DB-6E14-4D38-930B-E188F6E13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6DB5971-2675-487B-9E88-02DB3F19D0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D435E3D-4779-4F74-B50E-7D6C92F116A8}" type="datetime1">
              <a:rPr lang="ru-RU" smtClean="0"/>
              <a:pPr rtl="0"/>
              <a:t>23.11.2022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98F2125-3128-41A1-8437-EB29536F4D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="" xmlns:a16="http://schemas.microsoft.com/office/drawing/2014/main" id="{4663736B-7E4B-4A53-8310-E0970E67F8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A4B18F8-B739-4178-8D2D-879F4A27DC29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29070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04E80F0-1DF1-4858-9B22-BB5AEB10E915}" type="datetime1">
              <a:rPr lang="ru-RU" noProof="0" smtClean="0"/>
              <a:pPr rtl="0"/>
              <a:t>23.11.2022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3D78A92-0141-4330-8F3E-FAADFAC23844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4258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="" xmlns:a16="http://schemas.microsoft.com/office/drawing/2014/main" id="{49C3AC54-400F-076D-0BC7-E2BC5333E9E7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ru-RU" altLang="en-US"/>
              <a:t>02.07.22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="" xmlns:a16="http://schemas.microsoft.com/office/drawing/2014/main" id="{18EE05C8-9E21-2212-AD16-EF30F16373A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AE4C9FB-21A7-43C2-A9DA-AE3B91BED9FA}" type="slidenum">
              <a:rPr lang="ru-RU" altLang="en-US"/>
              <a:pPr/>
              <a:t>10</a:t>
            </a:fld>
            <a:endParaRPr lang="ru-RU" altLang="en-US"/>
          </a:p>
        </p:txBody>
      </p:sp>
      <p:sp>
        <p:nvSpPr>
          <p:cNvPr id="33793" name="Rectangle 1">
            <a:extLst>
              <a:ext uri="{FF2B5EF4-FFF2-40B4-BE49-F238E27FC236}">
                <a16:creationId xmlns="" xmlns:a16="http://schemas.microsoft.com/office/drawing/2014/main" id="{F754F612-B81E-5800-3BCC-A7716EABF06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>
            <a:extLst>
              <a:ext uri="{FF2B5EF4-FFF2-40B4-BE49-F238E27FC236}">
                <a16:creationId xmlns="" xmlns:a16="http://schemas.microsoft.com/office/drawing/2014/main" id="{D70F923D-681A-702C-881B-4F599594F5E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3795" name="Text Box 3">
            <a:extLst>
              <a:ext uri="{FF2B5EF4-FFF2-40B4-BE49-F238E27FC236}">
                <a16:creationId xmlns="" xmlns:a16="http://schemas.microsoft.com/office/drawing/2014/main" id="{F84D8FB1-198B-5938-8BF5-CA4F7F205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4D35B355-C3EB-44CC-88D4-CF3CBDA7E56C}" type="slidenum">
              <a:rPr lang="ru-RU" altLang="en-US" sz="1200">
                <a:latin typeface="Calibri" panose="020F0502020204030204" pitchFamily="34" charset="0"/>
              </a:rPr>
              <a:pPr algn="r">
                <a:buClrTx/>
                <a:buFontTx/>
                <a:buNone/>
              </a:pPr>
              <a:t>10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4623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27512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="" xmlns:a16="http://schemas.microsoft.com/office/drawing/2014/main" id="{A9E2A269-8088-591B-A005-F93E237DB91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ru-RU" altLang="en-US"/>
              <a:t>02.07.22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="" xmlns:a16="http://schemas.microsoft.com/office/drawing/2014/main" id="{FBA488A6-4640-1F58-02EB-600641BCC0A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580DDF-9C12-41BE-AB53-723F1FF9F074}" type="slidenum">
              <a:rPr lang="ru-RU" altLang="en-US"/>
              <a:pPr/>
              <a:t>12</a:t>
            </a:fld>
            <a:endParaRPr lang="ru-RU" altLang="en-US"/>
          </a:p>
        </p:txBody>
      </p:sp>
      <p:sp>
        <p:nvSpPr>
          <p:cNvPr id="35841" name="Rectangle 1">
            <a:extLst>
              <a:ext uri="{FF2B5EF4-FFF2-40B4-BE49-F238E27FC236}">
                <a16:creationId xmlns="" xmlns:a16="http://schemas.microsoft.com/office/drawing/2014/main" id="{F8423497-A5C9-25ED-618E-7D757A1B959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>
            <a:extLst>
              <a:ext uri="{FF2B5EF4-FFF2-40B4-BE49-F238E27FC236}">
                <a16:creationId xmlns="" xmlns:a16="http://schemas.microsoft.com/office/drawing/2014/main" id="{26E91234-EF20-8BFC-962C-9D927699DA9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5843" name="Text Box 3">
            <a:extLst>
              <a:ext uri="{FF2B5EF4-FFF2-40B4-BE49-F238E27FC236}">
                <a16:creationId xmlns="" xmlns:a16="http://schemas.microsoft.com/office/drawing/2014/main" id="{66E51633-8EAC-C302-CFA2-9D8D6F1B0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7F0A3210-ED92-4E11-8BAC-DD203BD34875}" type="slidenum">
              <a:rPr lang="ru-RU" altLang="en-US" sz="1200">
                <a:latin typeface="Calibri" panose="020F0502020204030204" pitchFamily="34" charset="0"/>
              </a:rPr>
              <a:pPr algn="r">
                <a:buClrTx/>
                <a:buFontTx/>
                <a:buNone/>
              </a:pPr>
              <a:t>12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5337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0419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="" xmlns:a16="http://schemas.microsoft.com/office/drawing/2014/main" id="{658B8998-7B0F-92E7-C3EC-7F8BB99564A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ru-RU" altLang="en-US"/>
              <a:t>02.07.22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="" xmlns:a16="http://schemas.microsoft.com/office/drawing/2014/main" id="{A8B8D6B2-56A1-F098-6DFB-120CD9B00A5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C08ACB1-E4E7-4E45-BEB3-2EDD81C62DF9}" type="slidenum">
              <a:rPr lang="ru-RU" altLang="en-US"/>
              <a:pPr/>
              <a:t>15</a:t>
            </a:fld>
            <a:endParaRPr lang="ru-RU" altLang="en-US"/>
          </a:p>
        </p:txBody>
      </p:sp>
      <p:sp>
        <p:nvSpPr>
          <p:cNvPr id="36865" name="Rectangle 1">
            <a:extLst>
              <a:ext uri="{FF2B5EF4-FFF2-40B4-BE49-F238E27FC236}">
                <a16:creationId xmlns="" xmlns:a16="http://schemas.microsoft.com/office/drawing/2014/main" id="{5DA8BBF4-77CD-3434-2153-F949BA194D5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Rectangle 2">
            <a:extLst>
              <a:ext uri="{FF2B5EF4-FFF2-40B4-BE49-F238E27FC236}">
                <a16:creationId xmlns="" xmlns:a16="http://schemas.microsoft.com/office/drawing/2014/main" id="{1243C4A1-B761-FDF2-F632-610066F35DB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6867" name="Text Box 3">
            <a:extLst>
              <a:ext uri="{FF2B5EF4-FFF2-40B4-BE49-F238E27FC236}">
                <a16:creationId xmlns="" xmlns:a16="http://schemas.microsoft.com/office/drawing/2014/main" id="{E867FB0B-744F-DABF-5EE8-A1F01D684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6E98C969-BA86-4F71-858C-9BC60227AC94}" type="slidenum">
              <a:rPr lang="ru-RU" altLang="en-US" sz="1200">
                <a:latin typeface="Calibri" panose="020F0502020204030204" pitchFamily="34" charset="0"/>
              </a:rPr>
              <a:pPr algn="r">
                <a:buClrTx/>
                <a:buFontTx/>
                <a:buNone/>
              </a:pPr>
              <a:t>15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03772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0419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0419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="" xmlns:a16="http://schemas.microsoft.com/office/drawing/2014/main" id="{43FC740C-4AB5-AD5D-57C5-8C03A4AABF2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ru-RU" altLang="en-US"/>
              <a:t>02.07.22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="" xmlns:a16="http://schemas.microsoft.com/office/drawing/2014/main" id="{13605025-C7E3-0CB6-12BC-3F937608395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813E9DE-251B-4679-BC83-3113E3B13DB6}" type="slidenum">
              <a:rPr lang="ru-RU" altLang="en-US"/>
              <a:pPr/>
              <a:t>18</a:t>
            </a:fld>
            <a:endParaRPr lang="ru-RU" altLang="en-US"/>
          </a:p>
        </p:txBody>
      </p:sp>
      <p:sp>
        <p:nvSpPr>
          <p:cNvPr id="37889" name="Rectangle 1">
            <a:extLst>
              <a:ext uri="{FF2B5EF4-FFF2-40B4-BE49-F238E27FC236}">
                <a16:creationId xmlns="" xmlns:a16="http://schemas.microsoft.com/office/drawing/2014/main" id="{05EBAA65-B668-BF54-AFE5-C6143D0A984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0" name="Rectangle 2">
            <a:extLst>
              <a:ext uri="{FF2B5EF4-FFF2-40B4-BE49-F238E27FC236}">
                <a16:creationId xmlns="" xmlns:a16="http://schemas.microsoft.com/office/drawing/2014/main" id="{36794C89-699C-0C29-6E30-BE9A8030940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7891" name="Text Box 3">
            <a:extLst>
              <a:ext uri="{FF2B5EF4-FFF2-40B4-BE49-F238E27FC236}">
                <a16:creationId xmlns="" xmlns:a16="http://schemas.microsoft.com/office/drawing/2014/main" id="{5750BB49-C7FC-E4DC-5ECE-9CE320786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DF21E868-70E0-4345-A1EB-4C251425F9B4}" type="slidenum">
              <a:rPr lang="ru-RU" altLang="en-US" sz="1200">
                <a:latin typeface="Calibri" panose="020F0502020204030204" pitchFamily="34" charset="0"/>
              </a:rPr>
              <a:pPr algn="r">
                <a:buClrTx/>
                <a:buFontTx/>
                <a:buNone/>
              </a:pPr>
              <a:t>18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4897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="" xmlns:a16="http://schemas.microsoft.com/office/drawing/2014/main" id="{54DA77F1-8B56-681B-EEB5-D6D01ED5E02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ru-RU" altLang="en-US"/>
              <a:t>02.07.22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="" xmlns:a16="http://schemas.microsoft.com/office/drawing/2014/main" id="{82A8F72B-C3B6-97E1-9C0E-DF61B597428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657AFB9-192F-488F-B1C2-36279CFAA47E}" type="slidenum">
              <a:rPr lang="ru-RU" altLang="en-US"/>
              <a:pPr/>
              <a:t>19</a:t>
            </a:fld>
            <a:endParaRPr lang="ru-RU" altLang="en-US"/>
          </a:p>
        </p:txBody>
      </p:sp>
      <p:sp>
        <p:nvSpPr>
          <p:cNvPr id="38913" name="Rectangle 1">
            <a:extLst>
              <a:ext uri="{FF2B5EF4-FFF2-40B4-BE49-F238E27FC236}">
                <a16:creationId xmlns="" xmlns:a16="http://schemas.microsoft.com/office/drawing/2014/main" id="{BE701B20-62C3-D2CD-37DA-FDC7655B0B9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Rectangle 2">
            <a:extLst>
              <a:ext uri="{FF2B5EF4-FFF2-40B4-BE49-F238E27FC236}">
                <a16:creationId xmlns="" xmlns:a16="http://schemas.microsoft.com/office/drawing/2014/main" id="{09389036-1256-E61B-3C54-37125FB2895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8915" name="Text Box 3">
            <a:extLst>
              <a:ext uri="{FF2B5EF4-FFF2-40B4-BE49-F238E27FC236}">
                <a16:creationId xmlns="" xmlns:a16="http://schemas.microsoft.com/office/drawing/2014/main" id="{25428A7A-71AB-A08E-F6FB-617B0738F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DB1BB05E-3245-4E72-8C28-52A69E71EF15}" type="slidenum">
              <a:rPr lang="ru-RU" altLang="en-US" sz="1200">
                <a:latin typeface="Calibri" panose="020F0502020204030204" pitchFamily="34" charset="0"/>
              </a:rPr>
              <a:pPr algn="r">
                <a:buClrTx/>
                <a:buFontTx/>
                <a:buNone/>
              </a:pPr>
              <a:t>19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11596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="" xmlns:a16="http://schemas.microsoft.com/office/drawing/2014/main" id="{C13D9B85-4353-6FE1-AEB9-A2CB09FEF01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ru-RU" altLang="en-US"/>
              <a:t>02.07.22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="" xmlns:a16="http://schemas.microsoft.com/office/drawing/2014/main" id="{71A8E411-079F-4D3A-C1CD-C84A4F4FE3F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48A9E3-19B8-4953-B822-C79B2C8C5DE8}" type="slidenum">
              <a:rPr lang="ru-RU" altLang="en-US"/>
              <a:pPr/>
              <a:t>20</a:t>
            </a:fld>
            <a:endParaRPr lang="ru-RU" altLang="en-US"/>
          </a:p>
        </p:txBody>
      </p:sp>
      <p:sp>
        <p:nvSpPr>
          <p:cNvPr id="39937" name="Rectangle 1">
            <a:extLst>
              <a:ext uri="{FF2B5EF4-FFF2-40B4-BE49-F238E27FC236}">
                <a16:creationId xmlns="" xmlns:a16="http://schemas.microsoft.com/office/drawing/2014/main" id="{E8EB292B-040A-4D39-C487-C4BA0573761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8" name="Rectangle 2">
            <a:extLst>
              <a:ext uri="{FF2B5EF4-FFF2-40B4-BE49-F238E27FC236}">
                <a16:creationId xmlns="" xmlns:a16="http://schemas.microsoft.com/office/drawing/2014/main" id="{1B98C4DE-5581-E097-823C-9049CBF1AC1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9939" name="Text Box 3">
            <a:extLst>
              <a:ext uri="{FF2B5EF4-FFF2-40B4-BE49-F238E27FC236}">
                <a16:creationId xmlns="" xmlns:a16="http://schemas.microsoft.com/office/drawing/2014/main" id="{C46B31FE-8210-EE89-ACEC-4A985F094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90907E61-89B9-442F-9ABA-6A050AAB943E}" type="slidenum">
              <a:rPr lang="ru-RU" altLang="en-US" sz="1200">
                <a:latin typeface="Calibri" panose="020F0502020204030204" pitchFamily="34" charset="0"/>
              </a:rPr>
              <a:pPr algn="r">
                <a:buClrTx/>
                <a:buFontTx/>
                <a:buNone/>
              </a:pPr>
              <a:t>20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3823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65562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3583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32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1253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573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41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41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="" xmlns:a16="http://schemas.microsoft.com/office/drawing/2014/main" id="{4F6DDD24-9E98-815E-E6A2-CBDD625F4257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ru-RU" altLang="en-US"/>
              <a:t>02.07.22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="" xmlns:a16="http://schemas.microsoft.com/office/drawing/2014/main" id="{050AF46A-4330-89AC-F013-9B0CF61166E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97B7119-FCEA-49C1-8195-47F4CA4172B5}" type="slidenum">
              <a:rPr lang="ru-RU" altLang="en-US"/>
              <a:pPr/>
              <a:t>8</a:t>
            </a:fld>
            <a:endParaRPr lang="ru-RU" altLang="en-US"/>
          </a:p>
        </p:txBody>
      </p:sp>
      <p:sp>
        <p:nvSpPr>
          <p:cNvPr id="32769" name="Rectangle 1">
            <a:extLst>
              <a:ext uri="{FF2B5EF4-FFF2-40B4-BE49-F238E27FC236}">
                <a16:creationId xmlns="" xmlns:a16="http://schemas.microsoft.com/office/drawing/2014/main" id="{9332CC15-FC01-F765-C61E-3DD0EE043AB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>
            <a:extLst>
              <a:ext uri="{FF2B5EF4-FFF2-40B4-BE49-F238E27FC236}">
                <a16:creationId xmlns="" xmlns:a16="http://schemas.microsoft.com/office/drawing/2014/main" id="{A763A59A-518E-D68D-B304-E9B95D0D2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32771" name="Text Box 3">
            <a:extLst>
              <a:ext uri="{FF2B5EF4-FFF2-40B4-BE49-F238E27FC236}">
                <a16:creationId xmlns="" xmlns:a16="http://schemas.microsoft.com/office/drawing/2014/main" id="{C59B470C-D077-E25B-37EB-BCF5DD69F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FF503231-E74C-4645-8179-CD7BA48D927D}" type="slidenum">
              <a:rPr lang="ru-RU" altLang="en-US" sz="1200">
                <a:latin typeface="Calibri" panose="020F0502020204030204" pitchFamily="34" charset="0"/>
              </a:rPr>
              <a:pPr algn="r">
                <a:buClrTx/>
                <a:buFontTx/>
                <a:buNone/>
              </a:pPr>
              <a:t>8</a:t>
            </a:fld>
            <a:endParaRPr lang="ru-RU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9401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6168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0">
            <a:extLst>
              <a:ext uri="{FF2B5EF4-FFF2-40B4-BE49-F238E27FC236}">
                <a16:creationId xmlns="" xmlns:a16="http://schemas.microsoft.com/office/drawing/2014/main" id="{5230445E-A660-448A-B4DC-782AD0E5DA6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2" name="Рисунок 19">
            <a:extLst>
              <a:ext uri="{FF2B5EF4-FFF2-40B4-BE49-F238E27FC236}">
                <a16:creationId xmlns=""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 rtlCol="0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7" name="Текст 14">
            <a:extLst>
              <a:ext uri="{FF2B5EF4-FFF2-40B4-BE49-F238E27FC236}">
                <a16:creationId xmlns="" xmlns:a16="http://schemas.microsoft.com/office/drawing/2014/main" id="{A4843534-A750-4D01-BC62-26CD9AEA6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0021" y="3773554"/>
            <a:ext cx="10090287" cy="1101897"/>
          </a:xfrm>
        </p:spPr>
        <p:txBody>
          <a:bodyPr rtlCol="0">
            <a:noAutofit/>
          </a:bodyPr>
          <a:lstStyle>
            <a:lvl1pPr marL="0" indent="0" algn="l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Ключевая фраза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9" name="Текст 26">
            <a:extLst>
              <a:ext uri="{FF2B5EF4-FFF2-40B4-BE49-F238E27FC236}">
                <a16:creationId xmlns="" xmlns:a16="http://schemas.microsoft.com/office/drawing/2014/main" id="{F8E7B25A-0A4A-430B-903E-76193E2954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0021" y="5451784"/>
            <a:ext cx="4367531" cy="324417"/>
          </a:xfrm>
        </p:spPr>
        <p:txBody>
          <a:bodyPr rtlCol="0">
            <a:noAutofit/>
          </a:bodyPr>
          <a:lstStyle>
            <a:lvl1pPr marL="0" indent="0" algn="l" rtl="0">
              <a:buNone/>
              <a:defRPr sz="22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20ГГ</a:t>
            </a:r>
          </a:p>
        </p:txBody>
      </p:sp>
      <p:sp>
        <p:nvSpPr>
          <p:cNvPr id="30" name="Текст 26">
            <a:extLst>
              <a:ext uri="{FF2B5EF4-FFF2-40B4-BE49-F238E27FC236}">
                <a16:creationId xmlns="" xmlns:a16="http://schemas.microsoft.com/office/drawing/2014/main" id="{B88F3A2A-BD60-4F82-8064-8B157AF4DD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0021" y="5105536"/>
            <a:ext cx="4367531" cy="324417"/>
          </a:xfrm>
        </p:spPr>
        <p:txBody>
          <a:bodyPr rtlCol="0">
            <a:noAutofit/>
          </a:bodyPr>
          <a:lstStyle>
            <a:lvl1pPr marL="0" indent="0" algn="l">
              <a:buNone/>
              <a:defRPr sz="22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Месяц</a:t>
            </a:r>
          </a:p>
        </p:txBody>
      </p:sp>
    </p:spTree>
    <p:extLst>
      <p:ext uri="{BB962C8B-B14F-4D97-AF65-F5344CB8AC3E}">
        <p14:creationId xmlns="" xmlns:p14="http://schemas.microsoft.com/office/powerpoint/2010/main" val="376836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благодарственного текста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Рисунок 32">
            <a:extLst>
              <a:ext uri="{FF2B5EF4-FFF2-40B4-BE49-F238E27FC236}">
                <a16:creationId xmlns="" xmlns:a16="http://schemas.microsoft.com/office/drawing/2014/main" id="{88BA6D96-EFE3-4743-8FB5-544E9692D11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" y="0"/>
            <a:ext cx="9155429" cy="6858000"/>
          </a:xfrm>
          <a:custGeom>
            <a:avLst/>
            <a:gdLst>
              <a:gd name="connsiteX0" fmla="*/ 5490209 w 9155429"/>
              <a:gd name="connsiteY0" fmla="*/ 3511550 h 6858000"/>
              <a:gd name="connsiteX1" fmla="*/ 6979919 w 9155429"/>
              <a:gd name="connsiteY1" fmla="*/ 3511550 h 6858000"/>
              <a:gd name="connsiteX2" fmla="*/ 5541009 w 9155429"/>
              <a:gd name="connsiteY2" fmla="*/ 6858000 h 6858000"/>
              <a:gd name="connsiteX3" fmla="*/ 4050029 w 9155429"/>
              <a:gd name="connsiteY3" fmla="*/ 6858000 h 6858000"/>
              <a:gd name="connsiteX4" fmla="*/ 0 w 9155429"/>
              <a:gd name="connsiteY4" fmla="*/ 3511550 h 6858000"/>
              <a:gd name="connsiteX5" fmla="*/ 2444750 w 9155429"/>
              <a:gd name="connsiteY5" fmla="*/ 3511550 h 6858000"/>
              <a:gd name="connsiteX6" fmla="*/ 1004570 w 9155429"/>
              <a:gd name="connsiteY6" fmla="*/ 6858000 h 6858000"/>
              <a:gd name="connsiteX7" fmla="*/ 0 w 9155429"/>
              <a:gd name="connsiteY7" fmla="*/ 6858000 h 6858000"/>
              <a:gd name="connsiteX8" fmla="*/ 7001509 w 9155429"/>
              <a:gd name="connsiteY8" fmla="*/ 1 h 6858000"/>
              <a:gd name="connsiteX9" fmla="*/ 8491219 w 9155429"/>
              <a:gd name="connsiteY9" fmla="*/ 1 h 6858000"/>
              <a:gd name="connsiteX10" fmla="*/ 7051039 w 9155429"/>
              <a:gd name="connsiteY10" fmla="*/ 3346450 h 6858000"/>
              <a:gd name="connsiteX11" fmla="*/ 5561329 w 9155429"/>
              <a:gd name="connsiteY11" fmla="*/ 3346450 h 6858000"/>
              <a:gd name="connsiteX12" fmla="*/ 8722359 w 9155429"/>
              <a:gd name="connsiteY12" fmla="*/ 0 h 6858000"/>
              <a:gd name="connsiteX13" fmla="*/ 9155429 w 9155429"/>
              <a:gd name="connsiteY13" fmla="*/ 0 h 6858000"/>
              <a:gd name="connsiteX14" fmla="*/ 6203949 w 9155429"/>
              <a:gd name="connsiteY14" fmla="*/ 6858000 h 6858000"/>
              <a:gd name="connsiteX15" fmla="*/ 5772149 w 9155429"/>
              <a:gd name="connsiteY15" fmla="*/ 6858000 h 6858000"/>
              <a:gd name="connsiteX16" fmla="*/ 4190999 w 9155429"/>
              <a:gd name="connsiteY16" fmla="*/ 0 h 6858000"/>
              <a:gd name="connsiteX17" fmla="*/ 6753859 w 9155429"/>
              <a:gd name="connsiteY17" fmla="*/ 0 h 6858000"/>
              <a:gd name="connsiteX18" fmla="*/ 3802379 w 9155429"/>
              <a:gd name="connsiteY18" fmla="*/ 6858000 h 6858000"/>
              <a:gd name="connsiteX19" fmla="*/ 1239520 w 9155429"/>
              <a:gd name="connsiteY19" fmla="*/ 6858000 h 6858000"/>
              <a:gd name="connsiteX20" fmla="*/ 0 w 9155429"/>
              <a:gd name="connsiteY20" fmla="*/ 0 h 6858000"/>
              <a:gd name="connsiteX21" fmla="*/ 3956050 w 9155429"/>
              <a:gd name="connsiteY21" fmla="*/ 0 h 6858000"/>
              <a:gd name="connsiteX22" fmla="*/ 2515869 w 9155429"/>
              <a:gd name="connsiteY22" fmla="*/ 3346450 h 6858000"/>
              <a:gd name="connsiteX23" fmla="*/ 0 w 9155429"/>
              <a:gd name="connsiteY23" fmla="*/ 33464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429" h="6858000">
                <a:moveTo>
                  <a:pt x="5490209" y="3511550"/>
                </a:moveTo>
                <a:lnTo>
                  <a:pt x="6979919" y="3511550"/>
                </a:lnTo>
                <a:lnTo>
                  <a:pt x="5541009" y="6858000"/>
                </a:lnTo>
                <a:lnTo>
                  <a:pt x="4050029" y="6858000"/>
                </a:lnTo>
                <a:close/>
                <a:moveTo>
                  <a:pt x="0" y="3511550"/>
                </a:moveTo>
                <a:lnTo>
                  <a:pt x="2444750" y="3511550"/>
                </a:lnTo>
                <a:lnTo>
                  <a:pt x="1004570" y="6858000"/>
                </a:lnTo>
                <a:lnTo>
                  <a:pt x="0" y="6858000"/>
                </a:lnTo>
                <a:close/>
                <a:moveTo>
                  <a:pt x="7001509" y="1"/>
                </a:moveTo>
                <a:lnTo>
                  <a:pt x="8491219" y="1"/>
                </a:lnTo>
                <a:lnTo>
                  <a:pt x="7051039" y="3346450"/>
                </a:lnTo>
                <a:lnTo>
                  <a:pt x="5561329" y="3346450"/>
                </a:lnTo>
                <a:close/>
                <a:moveTo>
                  <a:pt x="8722359" y="0"/>
                </a:moveTo>
                <a:lnTo>
                  <a:pt x="9155429" y="0"/>
                </a:lnTo>
                <a:lnTo>
                  <a:pt x="6203949" y="6858000"/>
                </a:lnTo>
                <a:lnTo>
                  <a:pt x="5772149" y="6858000"/>
                </a:lnTo>
                <a:close/>
                <a:moveTo>
                  <a:pt x="4190999" y="0"/>
                </a:moveTo>
                <a:lnTo>
                  <a:pt x="6753859" y="0"/>
                </a:lnTo>
                <a:lnTo>
                  <a:pt x="3802379" y="6858000"/>
                </a:lnTo>
                <a:lnTo>
                  <a:pt x="1239520" y="6858000"/>
                </a:lnTo>
                <a:close/>
                <a:moveTo>
                  <a:pt x="0" y="0"/>
                </a:moveTo>
                <a:lnTo>
                  <a:pt x="3956050" y="0"/>
                </a:lnTo>
                <a:lnTo>
                  <a:pt x="2515869" y="3346450"/>
                </a:lnTo>
                <a:lnTo>
                  <a:pt x="0" y="334645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4" name="Рисунок 19">
            <a:extLst>
              <a:ext uri="{FF2B5EF4-FFF2-40B4-BE49-F238E27FC236}">
                <a16:creationId xmlns="" xmlns:a16="http://schemas.microsoft.com/office/drawing/2014/main" id="{97347B99-304D-468D-B6F0-9D59E6077A64}"/>
              </a:ext>
            </a:extLst>
          </p:cNvPr>
          <p:cNvSpPr/>
          <p:nvPr userDrawn="1"/>
        </p:nvSpPr>
        <p:spPr>
          <a:xfrm flipH="1">
            <a:off x="9004387" y="3285679"/>
            <a:ext cx="3191256" cy="146304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BB615286-AF88-4751-9BF6-3F030092F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2372" y="973512"/>
            <a:ext cx="4183939" cy="2281355"/>
          </a:xfrm>
        </p:spPr>
        <p:txBody>
          <a:bodyPr rtlCol="0">
            <a:noAutofit/>
          </a:bodyPr>
          <a:lstStyle>
            <a:lvl1pPr algn="r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БЛАГОДАРИМ</a:t>
            </a:r>
            <a:br>
              <a:rPr lang="ru-RU" noProof="0"/>
            </a:br>
            <a:r>
              <a:rPr lang="ru-RU" noProof="0"/>
              <a:t>ВАС!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="" xmlns:a16="http://schemas.microsoft.com/office/drawing/2014/main" id="{5E15D97E-2723-48C3-B835-65DB0286DB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0540" y="3675708"/>
            <a:ext cx="3135771" cy="1101897"/>
          </a:xfrm>
        </p:spPr>
        <p:txBody>
          <a:bodyPr rtlCol="0">
            <a:noAutofit/>
          </a:bodyPr>
          <a:lstStyle>
            <a:lvl1pPr marL="0" indent="0" algn="r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Иван</a:t>
            </a:r>
            <a:br>
              <a:rPr lang="ru-RU" noProof="0"/>
            </a:br>
            <a:r>
              <a:rPr lang="ru-RU" noProof="0"/>
              <a:t>Воронков</a:t>
            </a:r>
          </a:p>
        </p:txBody>
      </p:sp>
      <p:sp>
        <p:nvSpPr>
          <p:cNvPr id="25" name="Текст 26">
            <a:extLst>
              <a:ext uri="{FF2B5EF4-FFF2-40B4-BE49-F238E27FC236}">
                <a16:creationId xmlns="" xmlns:a16="http://schemas.microsoft.com/office/drawing/2014/main" id="{4D45CEBA-121A-426A-897A-9E3CDC5F5C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8780" y="5019264"/>
            <a:ext cx="4367531" cy="474519"/>
          </a:xfrm>
        </p:spPr>
        <p:txBody>
          <a:bodyPr rtlCol="0"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678-555-0128</a:t>
            </a:r>
          </a:p>
        </p:txBody>
      </p:sp>
      <p:sp>
        <p:nvSpPr>
          <p:cNvPr id="28" name="Текст 26">
            <a:extLst>
              <a:ext uri="{FF2B5EF4-FFF2-40B4-BE49-F238E27FC236}">
                <a16:creationId xmlns="" xmlns:a16="http://schemas.microsoft.com/office/drawing/2014/main" id="{0767B0C7-7BD9-4BF1-8D3D-91DED23803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08780" y="4805882"/>
            <a:ext cx="4367531" cy="288000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Телефон</a:t>
            </a:r>
          </a:p>
        </p:txBody>
      </p:sp>
      <p:sp>
        <p:nvSpPr>
          <p:cNvPr id="31" name="Текст 26">
            <a:extLst>
              <a:ext uri="{FF2B5EF4-FFF2-40B4-BE49-F238E27FC236}">
                <a16:creationId xmlns="" xmlns:a16="http://schemas.microsoft.com/office/drawing/2014/main" id="{26B74744-5435-47DD-B65F-16D8E7AC15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55755" y="5685822"/>
            <a:ext cx="5920556" cy="474519"/>
          </a:xfrm>
        </p:spPr>
        <p:txBody>
          <a:bodyPr rtlCol="0"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voronkov@example.com</a:t>
            </a:r>
          </a:p>
        </p:txBody>
      </p:sp>
      <p:sp>
        <p:nvSpPr>
          <p:cNvPr id="32" name="Текст 26">
            <a:extLst>
              <a:ext uri="{FF2B5EF4-FFF2-40B4-BE49-F238E27FC236}">
                <a16:creationId xmlns="" xmlns:a16="http://schemas.microsoft.com/office/drawing/2014/main" id="{20815411-0E43-4B6B-92C7-6E312091AB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08780" y="5466001"/>
            <a:ext cx="4367531" cy="288000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Эл. почта</a:t>
            </a:r>
          </a:p>
        </p:txBody>
      </p:sp>
    </p:spTree>
    <p:extLst>
      <p:ext uri="{BB962C8B-B14F-4D97-AF65-F5344CB8AC3E}">
        <p14:creationId xmlns="" xmlns:p14="http://schemas.microsoft.com/office/powerpoint/2010/main" val="215319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 13">
            <a:extLst>
              <a:ext uri="{FF2B5EF4-FFF2-40B4-BE49-F238E27FC236}">
                <a16:creationId xmlns="" xmlns:a16="http://schemas.microsoft.com/office/drawing/2014/main" id="{8E43AF0D-28CB-4D3A-A944-CE3DCAAC5657}"/>
              </a:ext>
            </a:extLst>
          </p:cNvPr>
          <p:cNvSpPr/>
          <p:nvPr userDrawn="1"/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2101419 w 9155634"/>
              <a:gd name="connsiteY4" fmla="*/ 3511550 h 6858000"/>
              <a:gd name="connsiteX5" fmla="*/ 3591129 w 9155634"/>
              <a:gd name="connsiteY5" fmla="*/ 3511550 h 6858000"/>
              <a:gd name="connsiteX6" fmla="*/ 2150949 w 9155634"/>
              <a:gd name="connsiteY6" fmla="*/ 6858000 h 6858000"/>
              <a:gd name="connsiteX7" fmla="*/ 661239 w 9155634"/>
              <a:gd name="connsiteY7" fmla="*/ 6858000 h 6858000"/>
              <a:gd name="connsiteX8" fmla="*/ 8147889 w 9155634"/>
              <a:gd name="connsiteY8" fmla="*/ 0 h 6858000"/>
              <a:gd name="connsiteX9" fmla="*/ 9155634 w 9155634"/>
              <a:gd name="connsiteY9" fmla="*/ 0 h 6858000"/>
              <a:gd name="connsiteX10" fmla="*/ 9155634 w 9155634"/>
              <a:gd name="connsiteY10" fmla="*/ 3346450 h 6858000"/>
              <a:gd name="connsiteX11" fmla="*/ 6707709 w 9155634"/>
              <a:gd name="connsiteY11" fmla="*/ 3346450 h 6858000"/>
              <a:gd name="connsiteX12" fmla="*/ 5350079 w 9155634"/>
              <a:gd name="connsiteY12" fmla="*/ 0 h 6858000"/>
              <a:gd name="connsiteX13" fmla="*/ 7912939 w 9155634"/>
              <a:gd name="connsiteY13" fmla="*/ 0 h 6858000"/>
              <a:gd name="connsiteX14" fmla="*/ 4961459 w 9155634"/>
              <a:gd name="connsiteY14" fmla="*/ 6858000 h 6858000"/>
              <a:gd name="connsiteX15" fmla="*/ 2399869 w 9155634"/>
              <a:gd name="connsiteY15" fmla="*/ 6858000 h 6858000"/>
              <a:gd name="connsiteX16" fmla="*/ 3612719 w 9155634"/>
              <a:gd name="connsiteY16" fmla="*/ 0 h 6858000"/>
              <a:gd name="connsiteX17" fmla="*/ 5102429 w 9155634"/>
              <a:gd name="connsiteY17" fmla="*/ 0 h 6858000"/>
              <a:gd name="connsiteX18" fmla="*/ 3662249 w 9155634"/>
              <a:gd name="connsiteY18" fmla="*/ 3346450 h 6858000"/>
              <a:gd name="connsiteX19" fmla="*/ 2172539 w 9155634"/>
              <a:gd name="connsiteY19" fmla="*/ 3346450 h 6858000"/>
              <a:gd name="connsiteX20" fmla="*/ 2947249 w 9155634"/>
              <a:gd name="connsiteY20" fmla="*/ 0 h 6858000"/>
              <a:gd name="connsiteX21" fmla="*/ 3381579 w 9155634"/>
              <a:gd name="connsiteY21" fmla="*/ 0 h 6858000"/>
              <a:gd name="connsiteX22" fmla="*/ 430099 w 9155634"/>
              <a:gd name="connsiteY22" fmla="*/ 6858000 h 6858000"/>
              <a:gd name="connsiteX23" fmla="*/ 0 w 9155634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2" name="Рисунок 19">
            <a:extLst>
              <a:ext uri="{FF2B5EF4-FFF2-40B4-BE49-F238E27FC236}">
                <a16:creationId xmlns=""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 rtlCol="0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="" xmlns:a16="http://schemas.microsoft.com/office/drawing/2014/main" id="{8046DF3F-8EBA-4583-9F19-45C979FDA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3773554"/>
            <a:ext cx="10090287" cy="110189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3500" b="0" i="0"/>
            </a:lvl1pPr>
          </a:lstStyle>
          <a:p>
            <a:pPr marL="228600" lvl="0" indent="-228600"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1946741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: Фигура 8">
            <a:extLst>
              <a:ext uri="{FF2B5EF4-FFF2-40B4-BE49-F238E27FC236}">
                <a16:creationId xmlns="" xmlns:a16="http://schemas.microsoft.com/office/drawing/2014/main" id="{982713AA-FAF7-4D64-AB9D-53ACFDBF8B5B}"/>
              </a:ext>
            </a:extLst>
          </p:cNvPr>
          <p:cNvSpPr/>
          <p:nvPr userDrawn="1"/>
        </p:nvSpPr>
        <p:spPr>
          <a:xfrm>
            <a:off x="-1" y="172278"/>
            <a:ext cx="12192000" cy="6559826"/>
          </a:xfrm>
          <a:custGeom>
            <a:avLst/>
            <a:gdLst>
              <a:gd name="connsiteX0" fmla="*/ 5864259 w 12192000"/>
              <a:gd name="connsiteY0" fmla="*/ 2854132 h 6559826"/>
              <a:gd name="connsiteX1" fmla="*/ 5864259 w 12192000"/>
              <a:gd name="connsiteY1" fmla="*/ 5342062 h 6559826"/>
              <a:gd name="connsiteX2" fmla="*/ 6907 w 12192000"/>
              <a:gd name="connsiteY2" fmla="*/ 6559826 h 6559826"/>
              <a:gd name="connsiteX3" fmla="*/ 0 w 12192000"/>
              <a:gd name="connsiteY3" fmla="*/ 6559826 h 6559826"/>
              <a:gd name="connsiteX4" fmla="*/ 0 w 12192000"/>
              <a:gd name="connsiteY4" fmla="*/ 4073332 h 6559826"/>
              <a:gd name="connsiteX5" fmla="*/ 12192000 w 12192000"/>
              <a:gd name="connsiteY5" fmla="*/ 2685378 h 6559826"/>
              <a:gd name="connsiteX6" fmla="*/ 12192000 w 12192000"/>
              <a:gd name="connsiteY6" fmla="*/ 5173308 h 6559826"/>
              <a:gd name="connsiteX7" fmla="*/ 6104805 w 12192000"/>
              <a:gd name="connsiteY7" fmla="*/ 6429182 h 6559826"/>
              <a:gd name="connsiteX8" fmla="*/ 6104805 w 12192000"/>
              <a:gd name="connsiteY8" fmla="*/ 3941252 h 6559826"/>
              <a:gd name="connsiteX9" fmla="*/ 11991762 w 12192000"/>
              <a:gd name="connsiteY9" fmla="*/ 0 h 6559826"/>
              <a:gd name="connsiteX10" fmla="*/ 12192000 w 12192000"/>
              <a:gd name="connsiteY10" fmla="*/ 0 h 6559826"/>
              <a:gd name="connsiteX11" fmla="*/ 12192000 w 12192000"/>
              <a:gd name="connsiteY11" fmla="*/ 2446611 h 6559826"/>
              <a:gd name="connsiteX12" fmla="*/ 6104805 w 12192000"/>
              <a:gd name="connsiteY12" fmla="*/ 3701222 h 6559826"/>
              <a:gd name="connsiteX13" fmla="*/ 6104805 w 12192000"/>
              <a:gd name="connsiteY13" fmla="*/ 1214562 h 65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559826">
                <a:moveTo>
                  <a:pt x="5864259" y="2854132"/>
                </a:moveTo>
                <a:lnTo>
                  <a:pt x="5864259" y="5342062"/>
                </a:lnTo>
                <a:lnTo>
                  <a:pt x="6907" y="6559826"/>
                </a:lnTo>
                <a:lnTo>
                  <a:pt x="0" y="6559826"/>
                </a:lnTo>
                <a:lnTo>
                  <a:pt x="0" y="4073332"/>
                </a:lnTo>
                <a:close/>
                <a:moveTo>
                  <a:pt x="12192000" y="2685378"/>
                </a:moveTo>
                <a:lnTo>
                  <a:pt x="12192000" y="5173308"/>
                </a:lnTo>
                <a:lnTo>
                  <a:pt x="6104805" y="6429182"/>
                </a:lnTo>
                <a:lnTo>
                  <a:pt x="6104805" y="3941252"/>
                </a:lnTo>
                <a:close/>
                <a:moveTo>
                  <a:pt x="11991762" y="0"/>
                </a:moveTo>
                <a:lnTo>
                  <a:pt x="12192000" y="0"/>
                </a:lnTo>
                <a:lnTo>
                  <a:pt x="12192000" y="2446611"/>
                </a:lnTo>
                <a:lnTo>
                  <a:pt x="6104805" y="3701222"/>
                </a:lnTo>
                <a:lnTo>
                  <a:pt x="6104805" y="1214562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5" name="Рисунок 4">
            <a:extLst>
              <a:ext uri="{FF2B5EF4-FFF2-40B4-BE49-F238E27FC236}">
                <a16:creationId xmlns=""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 15">
            <a:extLst>
              <a:ext uri="{FF2B5EF4-FFF2-40B4-BE49-F238E27FC236}">
                <a16:creationId xmlns=""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A3B87DE7-6A4B-4A0E-8622-C9BA93F0B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2225393"/>
            <a:ext cx="5110693" cy="7826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0"/>
            </a:lvl1pPr>
          </a:lstStyle>
          <a:p>
            <a:pPr marL="228600" lvl="0" indent="-22860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472388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Объект 2">
            <a:extLst>
              <a:ext uri="{FF2B5EF4-FFF2-40B4-BE49-F238E27FC236}">
                <a16:creationId xmlns="" xmlns:a16="http://schemas.microsoft.com/office/drawing/2014/main" id="{83799919-7F2B-44B7-BF0B-B0CE733AC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7755"/>
            <a:ext cx="10515600" cy="3899207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1431123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ип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5460D6CB-9BA0-4BA9-9CF5-9D21E9F57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77755"/>
            <a:ext cx="5181600" cy="3899207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6" name="Объект 3">
            <a:extLst>
              <a:ext uri="{FF2B5EF4-FFF2-40B4-BE49-F238E27FC236}">
                <a16:creationId xmlns="" xmlns:a16="http://schemas.microsoft.com/office/drawing/2014/main" id="{EB0DDB5D-8949-4E45-A7CD-0402580BB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77755"/>
            <a:ext cx="5181600" cy="3899208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870607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5" name="Текст 2">
            <a:extLst>
              <a:ext uri="{FF2B5EF4-FFF2-40B4-BE49-F238E27FC236}">
                <a16:creationId xmlns="" xmlns:a16="http://schemas.microsoft.com/office/drawing/2014/main" id="{82C817C4-D92F-4269-B22D-5C2E52241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68513"/>
            <a:ext cx="5157787" cy="436562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6" name="Объект 3">
            <a:extLst>
              <a:ext uri="{FF2B5EF4-FFF2-40B4-BE49-F238E27FC236}">
                <a16:creationId xmlns="" xmlns:a16="http://schemas.microsoft.com/office/drawing/2014/main" id="{C61514A7-2DEE-47E3-BCB4-FB81E9981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7" name="Текст 4">
            <a:extLst>
              <a:ext uri="{FF2B5EF4-FFF2-40B4-BE49-F238E27FC236}">
                <a16:creationId xmlns="" xmlns:a16="http://schemas.microsoft.com/office/drawing/2014/main" id="{3455C9D3-0938-4236-8E64-BBF582FCD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68511"/>
            <a:ext cx="5183188" cy="436563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Объект 5">
            <a:extLst>
              <a:ext uri="{FF2B5EF4-FFF2-40B4-BE49-F238E27FC236}">
                <a16:creationId xmlns="" xmlns:a16="http://schemas.microsoft.com/office/drawing/2014/main" id="{7331E254-1410-4989-81DE-84B684ACC7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221810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F68ABD79-6AF5-4911-BEC2-A492F3ECD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45096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" name="Текст 3">
            <a:extLst>
              <a:ext uri="{FF2B5EF4-FFF2-40B4-BE49-F238E27FC236}">
                <a16:creationId xmlns="" xmlns:a16="http://schemas.microsoft.com/office/drawing/2014/main" id="{6489A680-EBE7-45A3-B520-2C50F59C7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6148"/>
            <a:ext cx="3932237" cy="370284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Объект 2">
            <a:extLst>
              <a:ext uri="{FF2B5EF4-FFF2-40B4-BE49-F238E27FC236}">
                <a16:creationId xmlns="" xmlns:a16="http://schemas.microsoft.com/office/drawing/2014/main" id="{202EEB9F-D255-46E9-AFBB-FCC4D93B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Рисунок 15">
            <a:extLst>
              <a:ext uri="{FF2B5EF4-FFF2-40B4-BE49-F238E27FC236}">
                <a16:creationId xmlns="" xmlns:a16="http://schemas.microsoft.com/office/drawing/2014/main" id="{4F729341-632E-4151-9863-D40D91A16F84}"/>
              </a:ext>
            </a:extLst>
          </p:cNvPr>
          <p:cNvSpPr/>
          <p:nvPr userDrawn="1"/>
        </p:nvSpPr>
        <p:spPr>
          <a:xfrm>
            <a:off x="-11174" y="1947672"/>
            <a:ext cx="493776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094843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6" name="Рисунок 4">
            <a:extLst>
              <a:ext uri="{FF2B5EF4-FFF2-40B4-BE49-F238E27FC236}">
                <a16:creationId xmlns=""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Рисунок 15">
            <a:extLst>
              <a:ext uri="{FF2B5EF4-FFF2-40B4-BE49-F238E27FC236}">
                <a16:creationId xmlns=""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44469CAF-CD13-4CCC-9569-14C8070AB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80744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Текст 3">
            <a:extLst>
              <a:ext uri="{FF2B5EF4-FFF2-40B4-BE49-F238E27FC236}">
                <a16:creationId xmlns="" xmlns:a16="http://schemas.microsoft.com/office/drawing/2014/main" id="{36D4C583-322D-4347-807F-F6D6AF885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30500"/>
            <a:ext cx="3932237" cy="37384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F138DBAD-2265-4E62-AB5B-F66A60D53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9738" y="0"/>
            <a:ext cx="6103620" cy="6857999"/>
          </a:xfrm>
          <a:custGeom>
            <a:avLst/>
            <a:gdLst>
              <a:gd name="connsiteX0" fmla="*/ 3914141 w 6103620"/>
              <a:gd name="connsiteY0" fmla="*/ 914400 h 6857999"/>
              <a:gd name="connsiteX1" fmla="*/ 6103620 w 6103620"/>
              <a:gd name="connsiteY1" fmla="*/ 914400 h 6857999"/>
              <a:gd name="connsiteX2" fmla="*/ 6103620 w 6103620"/>
              <a:gd name="connsiteY2" fmla="*/ 914404 h 6857999"/>
              <a:gd name="connsiteX3" fmla="*/ 4339591 w 6103620"/>
              <a:gd name="connsiteY3" fmla="*/ 6857999 h 6857999"/>
              <a:gd name="connsiteX4" fmla="*/ 2150113 w 6103620"/>
              <a:gd name="connsiteY4" fmla="*/ 6857999 h 6857999"/>
              <a:gd name="connsiteX5" fmla="*/ 1769111 w 6103620"/>
              <a:gd name="connsiteY5" fmla="*/ 0 h 6857999"/>
              <a:gd name="connsiteX6" fmla="*/ 3958591 w 6103620"/>
              <a:gd name="connsiteY6" fmla="*/ 0 h 6857999"/>
              <a:gd name="connsiteX7" fmla="*/ 2189480 w 6103620"/>
              <a:gd name="connsiteY7" fmla="*/ 5943601 h 6857999"/>
              <a:gd name="connsiteX8" fmla="*/ 0 w 6103620"/>
              <a:gd name="connsiteY8" fmla="*/ 59436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3620" h="6857999">
                <a:moveTo>
                  <a:pt x="3914141" y="914400"/>
                </a:moveTo>
                <a:lnTo>
                  <a:pt x="6103620" y="914400"/>
                </a:lnTo>
                <a:lnTo>
                  <a:pt x="6103620" y="914404"/>
                </a:lnTo>
                <a:lnTo>
                  <a:pt x="4339591" y="6857999"/>
                </a:lnTo>
                <a:lnTo>
                  <a:pt x="2150113" y="6857999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676681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="" xmlns:a16="http://schemas.microsoft.com/office/drawing/2014/main" id="{AD7B9076-7693-4C5F-8305-D5529FF80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ПУСТОЙ СЛАЙД</a:t>
            </a:r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2418320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45226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Рисунок 38">
            <a:extLst>
              <a:ext uri="{FF2B5EF4-FFF2-40B4-BE49-F238E27FC236}">
                <a16:creationId xmlns="" xmlns:a16="http://schemas.microsoft.com/office/drawing/2014/main" id="{61FE90B3-361E-4150-BE53-368ADEA27D7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130966"/>
            <a:ext cx="12192000" cy="6602574"/>
          </a:xfrm>
          <a:custGeom>
            <a:avLst/>
            <a:gdLst>
              <a:gd name="connsiteX0" fmla="*/ 5864259 w 12192000"/>
              <a:gd name="connsiteY0" fmla="*/ 2895444 h 6602574"/>
              <a:gd name="connsiteX1" fmla="*/ 5864259 w 12192000"/>
              <a:gd name="connsiteY1" fmla="*/ 5383374 h 6602574"/>
              <a:gd name="connsiteX2" fmla="*/ 0 w 12192000"/>
              <a:gd name="connsiteY2" fmla="*/ 6602574 h 6602574"/>
              <a:gd name="connsiteX3" fmla="*/ 0 w 12192000"/>
              <a:gd name="connsiteY3" fmla="*/ 4114644 h 6602574"/>
              <a:gd name="connsiteX4" fmla="*/ 12192000 w 12192000"/>
              <a:gd name="connsiteY4" fmla="*/ 2726690 h 6602574"/>
              <a:gd name="connsiteX5" fmla="*/ 12192000 w 12192000"/>
              <a:gd name="connsiteY5" fmla="*/ 5214620 h 6602574"/>
              <a:gd name="connsiteX6" fmla="*/ 6104805 w 12192000"/>
              <a:gd name="connsiteY6" fmla="*/ 6470494 h 6602574"/>
              <a:gd name="connsiteX7" fmla="*/ 6104805 w 12192000"/>
              <a:gd name="connsiteY7" fmla="*/ 3982564 h 6602574"/>
              <a:gd name="connsiteX8" fmla="*/ 12192000 w 12192000"/>
              <a:gd name="connsiteY8" fmla="*/ 0 h 6602574"/>
              <a:gd name="connsiteX9" fmla="*/ 12192000 w 12192000"/>
              <a:gd name="connsiteY9" fmla="*/ 2487923 h 6602574"/>
              <a:gd name="connsiteX10" fmla="*/ 6104805 w 12192000"/>
              <a:gd name="connsiteY10" fmla="*/ 3742534 h 6602574"/>
              <a:gd name="connsiteX11" fmla="*/ 6104805 w 12192000"/>
              <a:gd name="connsiteY11" fmla="*/ 1255874 h 66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602574">
                <a:moveTo>
                  <a:pt x="5864259" y="2895444"/>
                </a:moveTo>
                <a:lnTo>
                  <a:pt x="5864259" y="5383374"/>
                </a:lnTo>
                <a:lnTo>
                  <a:pt x="0" y="6602574"/>
                </a:lnTo>
                <a:lnTo>
                  <a:pt x="0" y="4114644"/>
                </a:lnTo>
                <a:close/>
                <a:moveTo>
                  <a:pt x="12192000" y="2726690"/>
                </a:moveTo>
                <a:lnTo>
                  <a:pt x="12192000" y="5214620"/>
                </a:lnTo>
                <a:lnTo>
                  <a:pt x="6104805" y="6470494"/>
                </a:lnTo>
                <a:lnTo>
                  <a:pt x="6104805" y="3982564"/>
                </a:lnTo>
                <a:close/>
                <a:moveTo>
                  <a:pt x="12192000" y="0"/>
                </a:moveTo>
                <a:lnTo>
                  <a:pt x="12192000" y="2487923"/>
                </a:lnTo>
                <a:lnTo>
                  <a:pt x="6104805" y="3742534"/>
                </a:lnTo>
                <a:lnTo>
                  <a:pt x="6104805" y="125587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5" name="Рисунок 4">
            <a:extLst>
              <a:ext uri="{FF2B5EF4-FFF2-40B4-BE49-F238E27FC236}">
                <a16:creationId xmlns=""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 15">
            <a:extLst>
              <a:ext uri="{FF2B5EF4-FFF2-40B4-BE49-F238E27FC236}">
                <a16:creationId xmlns=""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Текст 17">
            <a:extLst>
              <a:ext uri="{FF2B5EF4-FFF2-40B4-BE49-F238E27FC236}">
                <a16:creationId xmlns="" xmlns:a16="http://schemas.microsoft.com/office/drawing/2014/main" id="{18AF4189-33DF-9B46-9624-C722FCE07D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5392"/>
            <a:ext cx="4421856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823477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учную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 21">
            <a:extLst>
              <a:ext uri="{FF2B5EF4-FFF2-40B4-BE49-F238E27FC236}">
                <a16:creationId xmlns=""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74209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32" name="Текст 24">
            <a:extLst>
              <a:ext uri="{FF2B5EF4-FFF2-40B4-BE49-F238E27FC236}">
                <a16:creationId xmlns=""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42535" y="1998209"/>
            <a:ext cx="3103110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=""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74209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=""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7939" y="1998209"/>
            <a:ext cx="2243918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5" name="Текст 21">
            <a:extLst>
              <a:ext uri="{FF2B5EF4-FFF2-40B4-BE49-F238E27FC236}">
                <a16:creationId xmlns=""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91988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6" name="Текст 24">
            <a:extLst>
              <a:ext uri="{FF2B5EF4-FFF2-40B4-BE49-F238E27FC236}">
                <a16:creationId xmlns=""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64052" y="2015988"/>
            <a:ext cx="2959116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7" name="Текст 24">
            <a:extLst>
              <a:ext uri="{FF2B5EF4-FFF2-40B4-BE49-F238E27FC236}">
                <a16:creationId xmlns=""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20059" y="2927531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=""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18684" y="2927531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9" name="Текст 24">
            <a:extLst>
              <a:ext uri="{FF2B5EF4-FFF2-40B4-BE49-F238E27FC236}">
                <a16:creationId xmlns=""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3" y="2927531"/>
            <a:ext cx="2599197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=""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76955" y="2925988"/>
            <a:ext cx="3726423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1" name="Текст 24">
            <a:extLst>
              <a:ext uri="{FF2B5EF4-FFF2-40B4-BE49-F238E27FC236}">
                <a16:creationId xmlns=""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84133" y="5751926"/>
            <a:ext cx="9623735" cy="47047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2" name="Текст 24">
            <a:extLst>
              <a:ext uri="{FF2B5EF4-FFF2-40B4-BE49-F238E27FC236}">
                <a16:creationId xmlns=""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94791" y="4893792"/>
            <a:ext cx="2599199" cy="615026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=""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90713" y="4893792"/>
            <a:ext cx="3712665" cy="615026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4" name="Рисунок 12">
            <a:extLst>
              <a:ext uri="{FF2B5EF4-FFF2-40B4-BE49-F238E27FC236}">
                <a16:creationId xmlns=""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1020058" y="3800404"/>
            <a:ext cx="3273552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6" name="Рисунок 12">
            <a:extLst>
              <a:ext uri="{FF2B5EF4-FFF2-40B4-BE49-F238E27FC236}">
                <a16:creationId xmlns=""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2" y="3864572"/>
            <a:ext cx="2599199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7" name="Рисунок 9">
            <a:extLst>
              <a:ext uri="{FF2B5EF4-FFF2-40B4-BE49-F238E27FC236}">
                <a16:creationId xmlns=""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2599200" cy="8964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="" xmlns:a16="http://schemas.microsoft.com/office/drawing/2014/main" id="{BB58C539-3FDE-4755-BEB4-C953AA292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41320"/>
            <a:ext cx="1050674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  <p:sp>
        <p:nvSpPr>
          <p:cNvPr id="23" name="Рисунок 15">
            <a:extLst>
              <a:ext uri="{FF2B5EF4-FFF2-40B4-BE49-F238E27FC236}">
                <a16:creationId xmlns="" xmlns:a16="http://schemas.microsoft.com/office/drawing/2014/main" id="{8EDA54DA-ED01-4416-96BF-C8968F4684B4}"/>
              </a:ext>
            </a:extLst>
          </p:cNvPr>
          <p:cNvSpPr/>
          <p:nvPr userDrawn="1"/>
        </p:nvSpPr>
        <p:spPr>
          <a:xfrm>
            <a:off x="-11173" y="1610268"/>
            <a:ext cx="92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1138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и содержимое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="" xmlns:a16="http://schemas.microsoft.com/office/drawing/2014/main" id="{9D8367A5-C050-47FB-A1BD-54CD13DE3A0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519738" y="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4" name="Текст 14">
            <a:extLst>
              <a:ext uri="{FF2B5EF4-FFF2-40B4-BE49-F238E27FC236}">
                <a16:creationId xmlns=""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4032" y="3074529"/>
            <a:ext cx="4421856" cy="2588637"/>
          </a:xfrm>
        </p:spPr>
        <p:txBody>
          <a:bodyPr lIns="0"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="" xmlns:a16="http://schemas.microsoft.com/office/drawing/2014/main" id="{33528AEE-54AB-4366-9576-BBA1CE5F3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2746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22" name="Текст 17">
            <a:extLst>
              <a:ext uri="{FF2B5EF4-FFF2-40B4-BE49-F238E27FC236}">
                <a16:creationId xmlns="" xmlns:a16="http://schemas.microsoft.com/office/drawing/2014/main" id="{A1867536-E941-4FED-8B68-2609143C2A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5392"/>
            <a:ext cx="4421856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6" name="Рисунок 4">
            <a:extLst>
              <a:ext uri="{FF2B5EF4-FFF2-40B4-BE49-F238E27FC236}">
                <a16:creationId xmlns=""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Рисунок 15">
            <a:extLst>
              <a:ext uri="{FF2B5EF4-FFF2-40B4-BE49-F238E27FC236}">
                <a16:creationId xmlns=""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72139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21">
            <a:extLst>
              <a:ext uri="{FF2B5EF4-FFF2-40B4-BE49-F238E27FC236}">
                <a16:creationId xmlns="" xmlns:a16="http://schemas.microsoft.com/office/drawing/2014/main" id="{B2044CCF-605D-4D6E-A41D-D6AED53B22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404811"/>
            <a:ext cx="6108872" cy="5485128"/>
          </a:xfrm>
          <a:custGeom>
            <a:avLst/>
            <a:gdLst>
              <a:gd name="connsiteX0" fmla="*/ 0 w 6108872"/>
              <a:gd name="connsiteY0" fmla="*/ 2203471 h 5485128"/>
              <a:gd name="connsiteX1" fmla="*/ 6108872 w 6108872"/>
              <a:gd name="connsiteY1" fmla="*/ 3505695 h 5485128"/>
              <a:gd name="connsiteX2" fmla="*/ 6108872 w 6108872"/>
              <a:gd name="connsiteY2" fmla="*/ 5485128 h 5485128"/>
              <a:gd name="connsiteX3" fmla="*/ 0 w 6108872"/>
              <a:gd name="connsiteY3" fmla="*/ 4182903 h 5485128"/>
              <a:gd name="connsiteX4" fmla="*/ 0 w 6108872"/>
              <a:gd name="connsiteY4" fmla="*/ 0 h 5485128"/>
              <a:gd name="connsiteX5" fmla="*/ 6108872 w 6108872"/>
              <a:gd name="connsiteY5" fmla="*/ 1302225 h 5485128"/>
              <a:gd name="connsiteX6" fmla="*/ 6108872 w 6108872"/>
              <a:gd name="connsiteY6" fmla="*/ 3281657 h 5485128"/>
              <a:gd name="connsiteX7" fmla="*/ 0 w 6108872"/>
              <a:gd name="connsiteY7" fmla="*/ 1979432 h 548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8872" h="5485128">
                <a:moveTo>
                  <a:pt x="0" y="2203471"/>
                </a:moveTo>
                <a:lnTo>
                  <a:pt x="6108872" y="3505695"/>
                </a:lnTo>
                <a:lnTo>
                  <a:pt x="6108872" y="5485128"/>
                </a:lnTo>
                <a:lnTo>
                  <a:pt x="0" y="4182903"/>
                </a:lnTo>
                <a:close/>
                <a:moveTo>
                  <a:pt x="0" y="0"/>
                </a:moveTo>
                <a:lnTo>
                  <a:pt x="6108872" y="1302225"/>
                </a:lnTo>
                <a:lnTo>
                  <a:pt x="6108872" y="3281657"/>
                </a:lnTo>
                <a:lnTo>
                  <a:pt x="0" y="19794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6" name="Текст 14">
            <a:extLst>
              <a:ext uri="{FF2B5EF4-FFF2-40B4-BE49-F238E27FC236}">
                <a16:creationId xmlns="" xmlns:a16="http://schemas.microsoft.com/office/drawing/2014/main" id="{E7F180F3-53B1-4A31-82A4-E6F9B5D8D8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1205" y="3090572"/>
            <a:ext cx="4421857" cy="2588637"/>
          </a:xfrm>
        </p:spPr>
        <p:txBody>
          <a:bodyPr lIns="0"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="" xmlns:a16="http://schemas.microsoft.com/office/drawing/2014/main" id="{BD523330-9E96-4C6E-B5A4-6B543D365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1206" y="1046140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="" xmlns:a16="http://schemas.microsoft.com/office/drawing/2014/main" id="{1A08F6B3-0ADA-4ECF-8D25-7DFE4A3641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81206" y="2241515"/>
            <a:ext cx="4421856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Рисунок 15">
            <a:extLst>
              <a:ext uri="{FF2B5EF4-FFF2-40B4-BE49-F238E27FC236}">
                <a16:creationId xmlns="" xmlns:a16="http://schemas.microsoft.com/office/drawing/2014/main" id="{5CCECBFE-3C2B-4492-BCDA-1EFEB5E3E092}"/>
              </a:ext>
            </a:extLst>
          </p:cNvPr>
          <p:cNvSpPr/>
          <p:nvPr userDrawn="1"/>
        </p:nvSpPr>
        <p:spPr>
          <a:xfrm flipH="1">
            <a:off x="6980920" y="1947672"/>
            <a:ext cx="5220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3441B044-38F8-49ED-845B-5D926C811447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259919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для двух раздел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Текст 2">
            <a:extLst>
              <a:ext uri="{FF2B5EF4-FFF2-40B4-BE49-F238E27FC236}">
                <a16:creationId xmlns=""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031" y="2993041"/>
            <a:ext cx="4365625" cy="454353"/>
          </a:xfrm>
        </p:spPr>
        <p:txBody>
          <a:bodyPr rtlCol="0"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0" y="2993041"/>
            <a:ext cx="4365625" cy="454353"/>
          </a:xfrm>
        </p:spPr>
        <p:txBody>
          <a:bodyPr rtlCol="0"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Название раздела 2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=""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4032" y="3563411"/>
            <a:ext cx="4365625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=""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27121" y="3563411"/>
            <a:ext cx="4365625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Рисунок 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=""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1992"/>
            <a:ext cx="10218713" cy="665713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Рисунок 15">
            <a:extLst>
              <a:ext uri="{FF2B5EF4-FFF2-40B4-BE49-F238E27FC236}">
                <a16:creationId xmlns="" xmlns:a16="http://schemas.microsoft.com/office/drawing/2014/main" id="{5E78F6F2-1702-E74A-86B2-0C42A30F3378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4503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-12700" y="-12700"/>
            <a:ext cx="12217400" cy="6883400"/>
            <a:chOff x="-12700" y="-12700"/>
            <a:chExt cx="12217400" cy="68834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542021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9" name="Рисунок 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Диаграмма 18">
            <a:extLst>
              <a:ext uri="{FF2B5EF4-FFF2-40B4-BE49-F238E27FC236}">
                <a16:creationId xmlns="" xmlns:a16="http://schemas.microsoft.com/office/drawing/2014/main" id="{68B512F2-EA3E-483F-B5D4-29DFD6C37B36}"/>
              </a:ext>
            </a:extLst>
          </p:cNvPr>
          <p:cNvSpPr>
            <a:spLocks noGrp="1"/>
          </p:cNvSpPr>
          <p:nvPr>
            <p:ph type="chart" sz="quarter" idx="32" hasCustomPrompt="1"/>
          </p:nvPr>
        </p:nvSpPr>
        <p:spPr>
          <a:xfrm>
            <a:off x="6096001" y="1246188"/>
            <a:ext cx="5170034" cy="4365625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AD58E79F-20BB-644D-8C49-25B57E347D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ДИАГРАММОЙ</a:t>
            </a:r>
          </a:p>
        </p:txBody>
      </p:sp>
      <p:sp>
        <p:nvSpPr>
          <p:cNvPr id="23" name="Текст 17">
            <a:extLst>
              <a:ext uri="{FF2B5EF4-FFF2-40B4-BE49-F238E27FC236}">
                <a16:creationId xmlns="" xmlns:a16="http://schemas.microsoft.com/office/drawing/2014/main" id="{EF8E92E6-C1C9-854A-93EE-FD201AF050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3198228"/>
            <a:ext cx="2825496" cy="2154741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4" name="Рисунок 15">
            <a:extLst>
              <a:ext uri="{FF2B5EF4-FFF2-40B4-BE49-F238E27FC236}">
                <a16:creationId xmlns="" xmlns:a16="http://schemas.microsoft.com/office/drawing/2014/main" id="{C1F625F0-F98F-D244-9020-86C86C287112}"/>
              </a:ext>
            </a:extLst>
          </p:cNvPr>
          <p:cNvSpPr/>
          <p:nvPr userDrawn="1"/>
        </p:nvSpPr>
        <p:spPr>
          <a:xfrm>
            <a:off x="-11173" y="2899869"/>
            <a:ext cx="47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98148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9" name="Рисунок 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ТАБЛИЦЕЙ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=""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3198228"/>
            <a:ext cx="2825496" cy="2154741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Рисунок 15">
            <a:extLst>
              <a:ext uri="{FF2B5EF4-FFF2-40B4-BE49-F238E27FC236}">
                <a16:creationId xmlns="" xmlns:a16="http://schemas.microsoft.com/office/drawing/2014/main" id="{C8EF6174-FF5D-41C2-BF6B-9D6ECB281A1D}"/>
              </a:ext>
            </a:extLst>
          </p:cNvPr>
          <p:cNvSpPr/>
          <p:nvPr userDrawn="1"/>
        </p:nvSpPr>
        <p:spPr>
          <a:xfrm>
            <a:off x="-11173" y="2899869"/>
            <a:ext cx="374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Таблица 17">
            <a:extLst>
              <a:ext uri="{FF2B5EF4-FFF2-40B4-BE49-F238E27FC236}">
                <a16:creationId xmlns="" xmlns:a16="http://schemas.microsoft.com/office/drawing/2014/main" id="{D45BCEDF-86BB-41E2-9F09-5D3014AD1C45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4715791" y="1591499"/>
            <a:ext cx="6561138" cy="3761069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</p:spTree>
    <p:extLst>
      <p:ext uri="{BB962C8B-B14F-4D97-AF65-F5344CB8AC3E}">
        <p14:creationId xmlns="" xmlns:p14="http://schemas.microsoft.com/office/powerpoint/2010/main" val="251377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изображением и заголовком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="" xmlns:a16="http://schemas.microsoft.com/office/drawing/2014/main" id="{E694C388-14E9-4848-A715-72B7DC6AF5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701" y="0"/>
            <a:ext cx="12161519" cy="6858000"/>
          </a:xfrm>
          <a:custGeom>
            <a:avLst/>
            <a:gdLst>
              <a:gd name="connsiteX0" fmla="*/ 12161519 w 12161519"/>
              <a:gd name="connsiteY0" fmla="*/ 638810 h 6858000"/>
              <a:gd name="connsiteX1" fmla="*/ 12161519 w 12161519"/>
              <a:gd name="connsiteY1" fmla="*/ 1922780 h 6858000"/>
              <a:gd name="connsiteX2" fmla="*/ 9531350 w 12161519"/>
              <a:gd name="connsiteY2" fmla="*/ 6858000 h 6858000"/>
              <a:gd name="connsiteX3" fmla="*/ 8846819 w 12161519"/>
              <a:gd name="connsiteY3" fmla="*/ 6858000 h 6858000"/>
              <a:gd name="connsiteX4" fmla="*/ 10704830 w 12161519"/>
              <a:gd name="connsiteY4" fmla="*/ 0 h 6858000"/>
              <a:gd name="connsiteX5" fmla="*/ 12161519 w 12161519"/>
              <a:gd name="connsiteY5" fmla="*/ 0 h 6858000"/>
              <a:gd name="connsiteX6" fmla="*/ 12161519 w 12161519"/>
              <a:gd name="connsiteY6" fmla="*/ 234950 h 6858000"/>
              <a:gd name="connsiteX7" fmla="*/ 8632190 w 12161519"/>
              <a:gd name="connsiteY7" fmla="*/ 6858000 h 6858000"/>
              <a:gd name="connsiteX8" fmla="*/ 7049770 w 12161519"/>
              <a:gd name="connsiteY8" fmla="*/ 6858000 h 6858000"/>
              <a:gd name="connsiteX9" fmla="*/ 5320030 w 12161519"/>
              <a:gd name="connsiteY9" fmla="*/ 0 h 6858000"/>
              <a:gd name="connsiteX10" fmla="*/ 10476230 w 12161519"/>
              <a:gd name="connsiteY10" fmla="*/ 0 h 6858000"/>
              <a:gd name="connsiteX11" fmla="*/ 6822440 w 12161519"/>
              <a:gd name="connsiteY11" fmla="*/ 6858000 h 6858000"/>
              <a:gd name="connsiteX12" fmla="*/ 1664970 w 12161519"/>
              <a:gd name="connsiteY12" fmla="*/ 6858000 h 6858000"/>
              <a:gd name="connsiteX13" fmla="*/ 3529330 w 12161519"/>
              <a:gd name="connsiteY13" fmla="*/ 0 h 6858000"/>
              <a:gd name="connsiteX14" fmla="*/ 5111750 w 12161519"/>
              <a:gd name="connsiteY14" fmla="*/ 0 h 6858000"/>
              <a:gd name="connsiteX15" fmla="*/ 1456690 w 12161519"/>
              <a:gd name="connsiteY15" fmla="*/ 6858000 h 6858000"/>
              <a:gd name="connsiteX16" fmla="*/ 0 w 12161519"/>
              <a:gd name="connsiteY16" fmla="*/ 6858000 h 6858000"/>
              <a:gd name="connsiteX17" fmla="*/ 0 w 12161519"/>
              <a:gd name="connsiteY17" fmla="*/ 6623050 h 6858000"/>
              <a:gd name="connsiteX18" fmla="*/ 2630170 w 12161519"/>
              <a:gd name="connsiteY18" fmla="*/ 0 h 6858000"/>
              <a:gd name="connsiteX19" fmla="*/ 3314700 w 12161519"/>
              <a:gd name="connsiteY19" fmla="*/ 0 h 6858000"/>
              <a:gd name="connsiteX20" fmla="*/ 0 w 12161519"/>
              <a:gd name="connsiteY20" fmla="*/ 6219190 h 6858000"/>
              <a:gd name="connsiteX21" fmla="*/ 0 w 12161519"/>
              <a:gd name="connsiteY21" fmla="*/ 49352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61519" h="6858000">
                <a:moveTo>
                  <a:pt x="12161519" y="638810"/>
                </a:moveTo>
                <a:lnTo>
                  <a:pt x="12161519" y="1922780"/>
                </a:lnTo>
                <a:lnTo>
                  <a:pt x="9531350" y="6858000"/>
                </a:lnTo>
                <a:lnTo>
                  <a:pt x="8846819" y="6858000"/>
                </a:lnTo>
                <a:close/>
                <a:moveTo>
                  <a:pt x="10704830" y="0"/>
                </a:moveTo>
                <a:lnTo>
                  <a:pt x="12161519" y="0"/>
                </a:lnTo>
                <a:lnTo>
                  <a:pt x="12161519" y="234950"/>
                </a:lnTo>
                <a:lnTo>
                  <a:pt x="8632190" y="6858000"/>
                </a:lnTo>
                <a:lnTo>
                  <a:pt x="7049770" y="6858000"/>
                </a:lnTo>
                <a:close/>
                <a:moveTo>
                  <a:pt x="5320030" y="0"/>
                </a:moveTo>
                <a:lnTo>
                  <a:pt x="10476230" y="0"/>
                </a:lnTo>
                <a:lnTo>
                  <a:pt x="6822440" y="6858000"/>
                </a:lnTo>
                <a:lnTo>
                  <a:pt x="1664970" y="6858000"/>
                </a:lnTo>
                <a:close/>
                <a:moveTo>
                  <a:pt x="3529330" y="0"/>
                </a:moveTo>
                <a:lnTo>
                  <a:pt x="5111750" y="0"/>
                </a:lnTo>
                <a:lnTo>
                  <a:pt x="1456690" y="6858000"/>
                </a:lnTo>
                <a:lnTo>
                  <a:pt x="0" y="6858000"/>
                </a:lnTo>
                <a:lnTo>
                  <a:pt x="0" y="6623050"/>
                </a:lnTo>
                <a:close/>
                <a:moveTo>
                  <a:pt x="2630170" y="0"/>
                </a:moveTo>
                <a:lnTo>
                  <a:pt x="3314700" y="0"/>
                </a:lnTo>
                <a:lnTo>
                  <a:pt x="0" y="6219190"/>
                </a:lnTo>
                <a:lnTo>
                  <a:pt x="0" y="493522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BFD7B55F-CFD3-4921-BB2A-B14EB4E36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10514998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 БОЛЬШИМ ИЗОБРАЖЕНИЕМ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="" xmlns:a16="http://schemas.microsoft.com/office/drawing/2014/main" id="{932204AA-73EE-4F85-898B-E747C5ACC0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1880794"/>
            <a:ext cx="10518598" cy="782639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3" name="Рисунок 4">
            <a:extLst>
              <a:ext uri="{FF2B5EF4-FFF2-40B4-BE49-F238E27FC236}">
                <a16:creationId xmlns="" xmlns:a16="http://schemas.microsoft.com/office/drawing/2014/main" id="{38541361-4795-490E-8165-B4A338F8231D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Надпись 1">
            <a:extLst>
              <a:ext uri="{FF2B5EF4-FFF2-40B4-BE49-F238E27FC236}">
                <a16:creationId xmlns="" xmlns:a16="http://schemas.microsoft.com/office/drawing/2014/main" id="{B72E78DA-7F75-294B-AECF-F02F6C41615D}"/>
              </a:ext>
            </a:extLst>
          </p:cNvPr>
          <p:cNvSpPr txBox="1"/>
          <p:nvPr userDrawn="1"/>
        </p:nvSpPr>
        <p:spPr>
          <a:xfrm>
            <a:off x="327546" y="3002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176127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5F5D581-F5B0-4701-B187-0D4FAB4490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rtl="0"/>
            <a:endParaRPr lang="ru-RU" noProof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="" xmlns:a16="http://schemas.microsoft.com/office/drawing/2014/main" id="{0E5F41AB-E2B9-45DD-B1C7-9F4DBA4946B9}"/>
              </a:ext>
            </a:extLst>
          </p:cNvPr>
          <p:cNvSpPr/>
          <p:nvPr userDrawn="1"/>
        </p:nvSpPr>
        <p:spPr>
          <a:xfrm>
            <a:off x="2445759" y="-12700"/>
            <a:ext cx="7289800" cy="6883400"/>
          </a:xfrm>
          <a:custGeom>
            <a:avLst/>
            <a:gdLst>
              <a:gd name="connsiteX0" fmla="*/ 5063490 w 7289800"/>
              <a:gd name="connsiteY0" fmla="*/ 12700 h 6883400"/>
              <a:gd name="connsiteX1" fmla="*/ 2499360 w 7289800"/>
              <a:gd name="connsiteY1" fmla="*/ 6870700 h 6883400"/>
              <a:gd name="connsiteX2" fmla="*/ 4721860 w 7289800"/>
              <a:gd name="connsiteY2" fmla="*/ 6870700 h 6883400"/>
              <a:gd name="connsiteX3" fmla="*/ 7285990 w 7289800"/>
              <a:gd name="connsiteY3" fmla="*/ 12700 h 6883400"/>
              <a:gd name="connsiteX4" fmla="*/ 5063490 w 7289800"/>
              <a:gd name="connsiteY4" fmla="*/ 12700 h 6883400"/>
              <a:gd name="connsiteX5" fmla="*/ 12700 w 7289800"/>
              <a:gd name="connsiteY5" fmla="*/ 6870700 h 6883400"/>
              <a:gd name="connsiteX6" fmla="*/ 2235200 w 7289800"/>
              <a:gd name="connsiteY6" fmla="*/ 6870700 h 6883400"/>
              <a:gd name="connsiteX7" fmla="*/ 4799331 w 7289800"/>
              <a:gd name="connsiteY7" fmla="*/ 12700 h 6883400"/>
              <a:gd name="connsiteX8" fmla="*/ 2576830 w 7289800"/>
              <a:gd name="connsiteY8" fmla="*/ 12700 h 6883400"/>
              <a:gd name="connsiteX9" fmla="*/ 12700 w 7289800"/>
              <a:gd name="connsiteY9" fmla="*/ 6870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89800" h="6883400">
                <a:moveTo>
                  <a:pt x="5063490" y="12700"/>
                </a:moveTo>
                <a:lnTo>
                  <a:pt x="2499360" y="6870700"/>
                </a:lnTo>
                <a:lnTo>
                  <a:pt x="4721860" y="6870700"/>
                </a:lnTo>
                <a:lnTo>
                  <a:pt x="7285990" y="12700"/>
                </a:lnTo>
                <a:lnTo>
                  <a:pt x="5063490" y="12700"/>
                </a:lnTo>
                <a:close/>
                <a:moveTo>
                  <a:pt x="12700" y="6870700"/>
                </a:moveTo>
                <a:lnTo>
                  <a:pt x="2235200" y="6870700"/>
                </a:lnTo>
                <a:lnTo>
                  <a:pt x="4799331" y="12700"/>
                </a:lnTo>
                <a:lnTo>
                  <a:pt x="2576830" y="12700"/>
                </a:lnTo>
                <a:lnTo>
                  <a:pt x="12700" y="68707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6579"/>
            <a:ext cx="10515600" cy="1325563"/>
          </a:xfrm>
        </p:spPr>
        <p:txBody>
          <a:bodyPr lIns="0" r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 ВИДЕО</a:t>
            </a:r>
          </a:p>
        </p:txBody>
      </p:sp>
      <p:sp>
        <p:nvSpPr>
          <p:cNvPr id="16" name="Мультимедиа 7">
            <a:extLst>
              <a:ext uri="{FF2B5EF4-FFF2-40B4-BE49-F238E27FC236}">
                <a16:creationId xmlns=""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 hasCustomPrompt="1"/>
          </p:nvPr>
        </p:nvSpPr>
        <p:spPr>
          <a:xfrm>
            <a:off x="1395984" y="1497770"/>
            <a:ext cx="9400032" cy="421538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мультимедиа</a:t>
            </a:r>
          </a:p>
        </p:txBody>
      </p:sp>
      <p:sp>
        <p:nvSpPr>
          <p:cNvPr id="12" name="Рисунок 4">
            <a:extLst>
              <a:ext uri="{FF2B5EF4-FFF2-40B4-BE49-F238E27FC236}">
                <a16:creationId xmlns="" xmlns:a16="http://schemas.microsoft.com/office/drawing/2014/main" id="{C7654E36-50FF-425E-B595-F3957610B5D8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239973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30162" y="6002372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=""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02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ru-RU" noProof="0"/>
              <a:t>ДД.ММ.20ГГ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=""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002372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</p:spTree>
    <p:extLst>
      <p:ext uri="{BB962C8B-B14F-4D97-AF65-F5344CB8AC3E}">
        <p14:creationId xmlns=""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1" r:id="rId5"/>
    <p:sldLayoutId id="2147483690" r:id="rId6"/>
    <p:sldLayoutId id="2147483691" r:id="rId7"/>
    <p:sldLayoutId id="2147483684" r:id="rId8"/>
    <p:sldLayoutId id="2147483685" r:id="rId9"/>
    <p:sldLayoutId id="2147483692" r:id="rId10"/>
    <p:sldLayoutId id="2147483693" r:id="rId11"/>
    <p:sldLayoutId id="2147483694" r:id="rId12"/>
    <p:sldLayoutId id="2147483697" r:id="rId13"/>
    <p:sldLayoutId id="2147483698" r:id="rId14"/>
    <p:sldLayoutId id="2147483699" r:id="rId15"/>
    <p:sldLayoutId id="2147483701" r:id="rId16"/>
    <p:sldLayoutId id="2147483700" r:id="rId17"/>
    <p:sldLayoutId id="2147483687" r:id="rId18"/>
    <p:sldLayoutId id="2147483696" r:id="rId19"/>
    <p:sldLayoutId id="2147483688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Офисное здание на фоне чистого неба, вид под небольшим углом">
            <a:extLst>
              <a:ext uri="{FF2B5EF4-FFF2-40B4-BE49-F238E27FC236}">
                <a16:creationId xmlns="" xmlns:a16="http://schemas.microsoft.com/office/drawing/2014/main" id="{98E1357B-90EC-4F60-BE24-5671EC46D0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13926" b="13926"/>
          <a:stretch/>
        </p:blipFill>
        <p:spPr>
          <a:xfrm>
            <a:off x="0" y="95339"/>
            <a:ext cx="12192000" cy="4822650"/>
          </a:xfr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543697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2A2A374-6D41-4D06-9363-3092466402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4184" y="95340"/>
            <a:ext cx="5604723" cy="3331602"/>
          </a:xfrm>
        </p:spPr>
        <p:txBody>
          <a:bodyPr rtlCol="0">
            <a:noAutofit/>
          </a:bodyPr>
          <a:lstStyle/>
          <a:p>
            <a:pPr algn="ctr" fontAlgn="base"/>
            <a:r>
              <a:rPr lang="ru-RU" sz="2400" b="1" i="1" dirty="0" smtClean="0">
                <a:latin typeface="Monotype Corsiva" panose="03010101010201010101" pitchFamily="66" charset="0"/>
              </a:rPr>
              <a:t>Проект «Школа </a:t>
            </a:r>
            <a:r>
              <a:rPr lang="ru-RU" sz="2400" b="1" i="1" dirty="0" err="1" smtClean="0">
                <a:latin typeface="Monotype Corsiva" panose="03010101010201010101" pitchFamily="66" charset="0"/>
              </a:rPr>
              <a:t>Минпросвещения</a:t>
            </a:r>
            <a:r>
              <a:rPr lang="ru-RU" sz="2400" b="1" i="1" dirty="0" smtClean="0">
                <a:latin typeface="Monotype Corsiva" panose="03010101010201010101" pitchFamily="66" charset="0"/>
              </a:rPr>
              <a:t> Российской Федерации:</a:t>
            </a:r>
            <a:br>
              <a:rPr lang="ru-RU" sz="2400" b="1" i="1" dirty="0" smtClean="0">
                <a:latin typeface="Monotype Corsiva" panose="03010101010201010101" pitchFamily="66" charset="0"/>
              </a:rPr>
            </a:br>
            <a:r>
              <a:rPr lang="ru-RU" sz="2400" b="1" i="1" dirty="0" smtClean="0">
                <a:latin typeface="Monotype Corsiva" panose="03010101010201010101" pitchFamily="66" charset="0"/>
              </a:rPr>
              <a:t> Новые возможности МБОУ «СОШ №2»с.Белиджи для повышения качества образования»</a:t>
            </a:r>
          </a:p>
          <a:p>
            <a:pPr algn="r" fontAlgn="base"/>
            <a:endParaRPr lang="ru-RU" sz="3600" i="1" dirty="0"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53232" y="4637903"/>
            <a:ext cx="7166919" cy="2580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altLang="en-US" sz="2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Модуль 4.  Практикум школьных команд</a:t>
            </a:r>
          </a:p>
          <a:p>
            <a:pPr>
              <a:spcBef>
                <a:spcPts val="1000"/>
              </a:spcBef>
              <a:buClrTx/>
              <a:buFontTx/>
              <a:buNone/>
            </a:pPr>
            <a:r>
              <a:rPr lang="ru-RU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Школьная  команда  :     </a:t>
            </a:r>
            <a:r>
              <a:rPr 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Гаджиев А.А.</a:t>
            </a:r>
            <a:r>
              <a:rPr lang="ru-RU" altLang="en-US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      директор</a:t>
            </a:r>
          </a:p>
          <a:p>
            <a:pPr>
              <a:spcBef>
                <a:spcPts val="1000"/>
              </a:spcBef>
              <a:buClrTx/>
              <a:buFontTx/>
              <a:buNone/>
            </a:pPr>
            <a:r>
              <a:rPr lang="ru-RU" altLang="en-US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Азизова Б.Ш.	-       зам. директора по УВР </a:t>
            </a:r>
          </a:p>
          <a:p>
            <a:pPr>
              <a:spcBef>
                <a:spcPts val="1000"/>
              </a:spcBef>
              <a:buClrTx/>
              <a:buFontTx/>
              <a:buNone/>
            </a:pPr>
            <a:r>
              <a:rPr lang="ru-RU" altLang="en-US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Курбанова Г.Д.	-     педагог-организатор</a:t>
            </a:r>
          </a:p>
          <a:p>
            <a:pPr>
              <a:spcBef>
                <a:spcPts val="1000"/>
              </a:spcBef>
              <a:buClrTx/>
              <a:buFontTx/>
              <a:buNone/>
            </a:pPr>
            <a:r>
              <a:rPr lang="ru-RU" altLang="en-US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Гаджиева З.М.	-       педагог-психолог</a:t>
            </a:r>
          </a:p>
          <a:p>
            <a:pPr>
              <a:spcBef>
                <a:spcPts val="1000"/>
              </a:spcBef>
              <a:buClrTx/>
              <a:buFontTx/>
              <a:buNone/>
            </a:pPr>
            <a:r>
              <a:rPr lang="ru-RU" altLang="en-US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Азизова Т.М.                  -       социальный педагог</a:t>
            </a:r>
          </a:p>
          <a:p>
            <a:pPr lvl="1"/>
            <a:endParaRPr lang="ru-RU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3463" y="2025134"/>
            <a:ext cx="3472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https://2-beli.dagestanschool.ru</a:t>
            </a:r>
            <a:r>
              <a:rPr lang="en-US" dirty="0" smtClean="0"/>
              <a:t>/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0663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>
            <a:extLst>
              <a:ext uri="{FF2B5EF4-FFF2-40B4-BE49-F238E27FC236}">
                <a16:creationId xmlns="" xmlns:a16="http://schemas.microsoft.com/office/drawing/2014/main" id="{2ACB6DE4-B837-8DBA-5982-F98CAE7E1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662" y="381001"/>
            <a:ext cx="9779313" cy="73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altLang="en-US" sz="4800" b="1" dirty="0">
                <a:solidFill>
                  <a:srgbClr val="FFFFFF"/>
                </a:solidFill>
                <a:latin typeface="Arial" panose="020B0604020202020204" pitchFamily="34" charset="0"/>
              </a:rPr>
              <a:t>		ЗДОРОВЬЕ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="" xmlns:a16="http://schemas.microsoft.com/office/drawing/2014/main" id="{DC9E9407-F73C-5D4D-78C5-4278C54E7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295" y="1566496"/>
            <a:ext cx="10642801" cy="448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="" xmlns:a16="http://schemas.microsoft.com/office/drawing/2014/main" id="{36561E8A-6150-15E4-180A-BF1E3F417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328" y="6356351"/>
            <a:ext cx="1657134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67E19FE0-5D7A-4D5A-AD00-4BD07809EF1F}" type="slidenum">
              <a:rPr lang="ru-RU" altLang="en-US" sz="1200">
                <a:solidFill>
                  <a:srgbClr val="DAE5EF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10</a:t>
            </a:fld>
            <a:endParaRPr lang="ru-RU" altLang="en-US" sz="1200">
              <a:solidFill>
                <a:srgbClr val="DAE5EF"/>
              </a:solidFill>
              <a:latin typeface="Arial" panose="020B0604020202020204" pitchFamily="34" charset="0"/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="" xmlns:a16="http://schemas.microsoft.com/office/drawing/2014/main" id="{E2058237-4538-4B7B-54D8-067DF7094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3477" y="1212850"/>
            <a:ext cx="5322194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>
                <a:solidFill>
                  <a:srgbClr val="FFFFFF"/>
                </a:solidFill>
              </a:rPr>
              <a:t>СРЕДНИЙ                 ПОЛНЫЙ</a:t>
            </a:r>
          </a:p>
        </p:txBody>
      </p:sp>
      <p:sp>
        <p:nvSpPr>
          <p:cNvPr id="21510" name="Text Box 6">
            <a:extLst>
              <a:ext uri="{FF2B5EF4-FFF2-40B4-BE49-F238E27FC236}">
                <a16:creationId xmlns="" xmlns:a16="http://schemas.microsoft.com/office/drawing/2014/main" id="{4F9D0F9A-8DFA-FFD8-CB0B-00992E58F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1896" y="2425700"/>
            <a:ext cx="2847604" cy="117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Доступность спортивной инфраструктуры </a:t>
            </a: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ДЮСШ с.Белиджи</a:t>
            </a:r>
            <a:endParaRPr lang="ru-RU" altLang="en-US" sz="1400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(директор, зам. директора по АХЧ)</a:t>
            </a:r>
          </a:p>
        </p:txBody>
      </p:sp>
      <p:sp>
        <p:nvSpPr>
          <p:cNvPr id="21511" name="Text Box 7">
            <a:extLst>
              <a:ext uri="{FF2B5EF4-FFF2-40B4-BE49-F238E27FC236}">
                <a16:creationId xmlns="" xmlns:a16="http://schemas.microsoft.com/office/drawing/2014/main" id="{B3A2DF50-3AB7-A5EC-6876-6FEA8B55D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2355" y="2522538"/>
            <a:ext cx="3233316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Развивать школьные спортивные клубы (увеличение видов спорта)</a:t>
            </a:r>
          </a:p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(организатор по спортивно-массовой работе)</a:t>
            </a:r>
          </a:p>
        </p:txBody>
      </p:sp>
      <p:sp>
        <p:nvSpPr>
          <p:cNvPr id="21512" name="Text Box 8">
            <a:extLst>
              <a:ext uri="{FF2B5EF4-FFF2-40B4-BE49-F238E27FC236}">
                <a16:creationId xmlns="" xmlns:a16="http://schemas.microsoft.com/office/drawing/2014/main" id="{B404BE2F-E695-4469-5367-698A31E82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6798" y="2030413"/>
            <a:ext cx="272379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>
                <a:solidFill>
                  <a:srgbClr val="FFFFFF"/>
                </a:solidFill>
              </a:rPr>
              <a:t>2022-2023 год</a:t>
            </a:r>
          </a:p>
        </p:txBody>
      </p:sp>
      <p:sp>
        <p:nvSpPr>
          <p:cNvPr id="21513" name="Text Box 9">
            <a:extLst>
              <a:ext uri="{FF2B5EF4-FFF2-40B4-BE49-F238E27FC236}">
                <a16:creationId xmlns="" xmlns:a16="http://schemas.microsoft.com/office/drawing/2014/main" id="{9235B121-1FE2-6515-E1A7-29F56F55C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5511" y="2522538"/>
            <a:ext cx="3012683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Заключить </a:t>
            </a:r>
            <a:r>
              <a:rPr lang="ru-RU" altLang="en-US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договор  о 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сотрудничестве с учреждениями дополнительного образования в области физической культуры и спорта </a:t>
            </a:r>
            <a:r>
              <a:rPr lang="ru-RU" altLang="en-US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( директор</a:t>
            </a:r>
            <a:r>
              <a:rPr lang="ru-RU" altLang="en-US" sz="1200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21514" name="Text Box 10">
            <a:extLst>
              <a:ext uri="{FF2B5EF4-FFF2-40B4-BE49-F238E27FC236}">
                <a16:creationId xmlns="" xmlns:a16="http://schemas.microsoft.com/office/drawing/2014/main" id="{31233BB1-EC34-E3B3-A0BC-A6CBB1A65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5062" y="3975101"/>
            <a:ext cx="2934905" cy="138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«</a:t>
            </a: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ГТО»  Довести  значение </a:t>
            </a: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обучающихся до  40%, имеющих </a:t>
            </a: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знак  </a:t>
            </a: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ГТО.</a:t>
            </a:r>
          </a:p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(</a:t>
            </a: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организатор по спортивно-массовой работе)</a:t>
            </a:r>
          </a:p>
          <a:p>
            <a:pPr>
              <a:buClrTx/>
              <a:buFontTx/>
              <a:buNone/>
            </a:pPr>
            <a:endParaRPr lang="ru-RU" altLang="en-US" sz="1400" dirty="0">
              <a:solidFill>
                <a:srgbClr val="FFFFFF"/>
              </a:solidFill>
            </a:endParaRPr>
          </a:p>
        </p:txBody>
      </p:sp>
      <p:sp>
        <p:nvSpPr>
          <p:cNvPr id="21515" name="Text Box 11">
            <a:extLst>
              <a:ext uri="{FF2B5EF4-FFF2-40B4-BE49-F238E27FC236}">
                <a16:creationId xmlns="" xmlns:a16="http://schemas.microsoft.com/office/drawing/2014/main" id="{D9C24817-2952-D8C2-E5E7-D1E37CDA9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5203" y="3908425"/>
            <a:ext cx="4609500" cy="117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Продолжать просветительскую деятельность по ЗОЖ, профилактика </a:t>
            </a:r>
            <a:r>
              <a:rPr lang="ru-RU" altLang="en-US" sz="1400" b="1" dirty="0" err="1">
                <a:solidFill>
                  <a:schemeClr val="accent6">
                    <a:lumMod val="50000"/>
                    <a:lumOff val="50000"/>
                  </a:schemeClr>
                </a:solidFill>
              </a:rPr>
              <a:t>табакокурения</a:t>
            </a: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, наркомании</a:t>
            </a:r>
          </a:p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(увеличить кол-во мероприятий)</a:t>
            </a:r>
          </a:p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(зам. директора по ВР, педагог-психолог, социальный педагог</a:t>
            </a: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) </a:t>
            </a:r>
          </a:p>
        </p:txBody>
      </p:sp>
      <p:sp>
        <p:nvSpPr>
          <p:cNvPr id="21516" name="Text Box 12">
            <a:extLst>
              <a:ext uri="{FF2B5EF4-FFF2-40B4-BE49-F238E27FC236}">
                <a16:creationId xmlns="" xmlns:a16="http://schemas.microsoft.com/office/drawing/2014/main" id="{3E9D8F3F-9152-44DE-DAA7-1585403BE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6789" y="5149850"/>
            <a:ext cx="405236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>
                <a:solidFill>
                  <a:srgbClr val="FFFFFF"/>
                </a:solidFill>
              </a:rPr>
              <a:t>2023 – 2025 год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332" y="2084172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0634" y="273132"/>
            <a:ext cx="11495314" cy="1325009"/>
          </a:xfrm>
        </p:spPr>
        <p:txBody>
          <a:bodyPr>
            <a:noAutofit/>
          </a:bodyPr>
          <a:lstStyle/>
          <a:p>
            <a:pPr algn="ctr"/>
            <a:endParaRPr lang="ru-RU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just"/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                                                          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/>
            </a:r>
            <a:br>
              <a:rPr lang="ru-RU" sz="2000" b="1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7636" y="1934459"/>
            <a:ext cx="6923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8454" y="1028343"/>
            <a:ext cx="997602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endParaRPr lang="ru-RU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endParaRPr lang="ru-RU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endParaRPr lang="ru-RU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Рабочая программа воспитания.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Календарный план воспитательной работы.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Советник по воспитанию.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Штаб воспитательной работы.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Единые подходы к работе с родительским сообществом.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Комната детских инициатив/ученического самоуправления. Государственная символика (флаг, герб, гимн).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Ученическое самоуправление.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Детские и молодежные общественные. объединения (РДШ, «</a:t>
            </a:r>
            <a:r>
              <a:rPr lang="ru-RU" sz="20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Юнармия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», «Большая перемена», «Орлята России»).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Программы краеведения и школьного туризма.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Повышение квалификации педагогических работников в сфере воспитания.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Волонтёрское движение..</a:t>
            </a:r>
            <a:endParaRPr lang="ru-RU" sz="2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4508" y="1275490"/>
            <a:ext cx="23823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163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>
            <a:extLst>
              <a:ext uri="{FF2B5EF4-FFF2-40B4-BE49-F238E27FC236}">
                <a16:creationId xmlns="" xmlns:a16="http://schemas.microsoft.com/office/drawing/2014/main" id="{CCAAFC80-BCF7-F2D7-2515-0F671C0C1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662" y="381001"/>
            <a:ext cx="9779313" cy="73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altLang="en-US" sz="4800" b="1">
                <a:solidFill>
                  <a:srgbClr val="FFFFFF"/>
                </a:solidFill>
                <a:latin typeface="Arial" panose="020B0604020202020204" pitchFamily="34" charset="0"/>
              </a:rPr>
              <a:t>		</a:t>
            </a:r>
          </a:p>
        </p:txBody>
      </p:sp>
      <p:pic>
        <p:nvPicPr>
          <p:cNvPr id="23554" name="Picture 2">
            <a:extLst>
              <a:ext uri="{FF2B5EF4-FFF2-40B4-BE49-F238E27FC236}">
                <a16:creationId xmlns="" xmlns:a16="http://schemas.microsoft.com/office/drawing/2014/main" id="{19F78CC8-056B-D0EB-E819-17F658E92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979" y="2378076"/>
            <a:ext cx="10641214" cy="447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5" name="Text Box 3">
            <a:extLst>
              <a:ext uri="{FF2B5EF4-FFF2-40B4-BE49-F238E27FC236}">
                <a16:creationId xmlns="" xmlns:a16="http://schemas.microsoft.com/office/drawing/2014/main" id="{0C674544-EBB0-07D8-FF7E-BE7354DA0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328" y="6356351"/>
            <a:ext cx="1657134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BB4ED245-BBE6-4EBA-92F7-B27A68ACEE19}" type="slidenum">
              <a:rPr lang="ru-RU" altLang="en-US" sz="1200">
                <a:solidFill>
                  <a:srgbClr val="DAE5EF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12</a:t>
            </a:fld>
            <a:endParaRPr lang="ru-RU" altLang="en-US" sz="1200">
              <a:solidFill>
                <a:srgbClr val="DAE5EF"/>
              </a:solidFill>
              <a:latin typeface="Arial" panose="020B0604020202020204" pitchFamily="34" charset="0"/>
            </a:endParaRPr>
          </a:p>
        </p:txBody>
      </p:sp>
      <p:sp>
        <p:nvSpPr>
          <p:cNvPr id="23556" name="Text Box 4">
            <a:extLst>
              <a:ext uri="{FF2B5EF4-FFF2-40B4-BE49-F238E27FC236}">
                <a16:creationId xmlns="" xmlns:a16="http://schemas.microsoft.com/office/drawing/2014/main" id="{499013F6-14F0-E613-2346-1D328A76E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405" y="658813"/>
            <a:ext cx="6666296" cy="77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en-US" sz="4400" b="1" dirty="0">
                <a:solidFill>
                  <a:srgbClr val="FFFFFF"/>
                </a:solidFill>
              </a:rPr>
              <a:t>ВОСПИТАНИЕ</a:t>
            </a:r>
          </a:p>
        </p:txBody>
      </p:sp>
      <p:sp>
        <p:nvSpPr>
          <p:cNvPr id="23558" name="Text Box 6">
            <a:extLst>
              <a:ext uri="{FF2B5EF4-FFF2-40B4-BE49-F238E27FC236}">
                <a16:creationId xmlns="" xmlns:a16="http://schemas.microsoft.com/office/drawing/2014/main" id="{68EC8520-384E-65EB-E5E1-436C4628F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548" y="3271838"/>
            <a:ext cx="3069825" cy="117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Доработать общую концепцию организации внутришкольного пространства.</a:t>
            </a:r>
          </a:p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(зам</a:t>
            </a:r>
            <a: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. директора </a:t>
            </a: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по ВР, УВР, педагог-психолог)</a:t>
            </a:r>
          </a:p>
        </p:txBody>
      </p:sp>
      <p:sp>
        <p:nvSpPr>
          <p:cNvPr id="23559" name="Text Box 7">
            <a:extLst>
              <a:ext uri="{FF2B5EF4-FFF2-40B4-BE49-F238E27FC236}">
                <a16:creationId xmlns="" xmlns:a16="http://schemas.microsoft.com/office/drawing/2014/main" id="{B2E1F3A3-1C2A-007C-321D-228A5E6F5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4418" y="2903538"/>
            <a:ext cx="2925381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>
                <a:solidFill>
                  <a:srgbClr val="FFFFFF"/>
                </a:solidFill>
              </a:rPr>
              <a:t>2022-2023 учебный год</a:t>
            </a:r>
          </a:p>
        </p:txBody>
      </p:sp>
      <p:sp>
        <p:nvSpPr>
          <p:cNvPr id="23560" name="Text Box 8">
            <a:extLst>
              <a:ext uri="{FF2B5EF4-FFF2-40B4-BE49-F238E27FC236}">
                <a16:creationId xmlns="" xmlns:a16="http://schemas.microsoft.com/office/drawing/2014/main" id="{E5C80B27-68B4-4370-0E52-C517F3462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8546" y="3357563"/>
            <a:ext cx="3107920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Разработать </a:t>
            </a:r>
            <a:r>
              <a:rPr lang="ru-RU" sz="14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рабочей программы воспитания в соответствии со структурой</a:t>
            </a: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(зам</a:t>
            </a: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. директора по ВР)</a:t>
            </a:r>
          </a:p>
        </p:txBody>
      </p:sp>
      <p:pic>
        <p:nvPicPr>
          <p:cNvPr id="23561" name="Picture 9">
            <a:extLst>
              <a:ext uri="{FF2B5EF4-FFF2-40B4-BE49-F238E27FC236}">
                <a16:creationId xmlns="" xmlns:a16="http://schemas.microsoft.com/office/drawing/2014/main" id="{423326D0-98A1-5A50-1CEB-58B3B9DFD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60" y="2817813"/>
            <a:ext cx="298093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62" name="Text Box 10">
            <a:extLst>
              <a:ext uri="{FF2B5EF4-FFF2-40B4-BE49-F238E27FC236}">
                <a16:creationId xmlns="" xmlns:a16="http://schemas.microsoft.com/office/drawing/2014/main" id="{F940DF13-D9D9-A58A-875B-9A264158D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4425" y="1568450"/>
            <a:ext cx="4907911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rgbClr val="FFFFFF"/>
                </a:solidFill>
              </a:rPr>
              <a:t> СРЕДНИЙ</a:t>
            </a:r>
            <a:r>
              <a:rPr lang="ru-RU" altLang="en-US" dirty="0"/>
              <a:t>            </a:t>
            </a:r>
            <a:r>
              <a:rPr lang="ru-RU" altLang="en-US" dirty="0" smtClean="0"/>
              <a:t>            </a:t>
            </a:r>
            <a:r>
              <a:rPr lang="ru-RU" altLang="en-US" b="1" dirty="0">
                <a:solidFill>
                  <a:srgbClr val="FFFFFF"/>
                </a:solidFill>
              </a:rPr>
              <a:t>ПОЛНЫЙ </a:t>
            </a:r>
          </a:p>
        </p:txBody>
      </p:sp>
      <p:cxnSp>
        <p:nvCxnSpPr>
          <p:cNvPr id="23563" name="AutoShape 11">
            <a:extLst>
              <a:ext uri="{FF2B5EF4-FFF2-40B4-BE49-F238E27FC236}">
                <a16:creationId xmlns="" xmlns:a16="http://schemas.microsoft.com/office/drawing/2014/main" id="{5D3CEE18-0E33-ED73-FFF4-5D1C5D7B67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419" y="1751014"/>
            <a:ext cx="466664" cy="1587"/>
          </a:xfrm>
          <a:prstGeom prst="straightConnector1">
            <a:avLst/>
          </a:prstGeom>
          <a:noFill/>
          <a:ln w="6480" cap="sq">
            <a:solidFill>
              <a:srgbClr val="FFFFFF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3564" name="Text Box 12">
            <a:extLst>
              <a:ext uri="{FF2B5EF4-FFF2-40B4-BE49-F238E27FC236}">
                <a16:creationId xmlns="" xmlns:a16="http://schemas.microsoft.com/office/drawing/2014/main" id="{706AA2B4-1E79-4F8C-4B8E-5B6FC31A8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5511" y="3198814"/>
            <a:ext cx="3636489" cy="138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Провести установочное </a:t>
            </a:r>
            <a:r>
              <a:rPr lang="ru-RU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совещание для членов рабочей группы по разработке рабочей программы воспитания и календарного плана воспитательной работы в образовательной организации</a:t>
            </a:r>
            <a:r>
              <a:rPr lang="ru-RU" altLang="en-US" sz="12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.</a:t>
            </a:r>
            <a:endParaRPr lang="ru-RU" altLang="en-US" sz="12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(зам. директора по ВР, педагог-психолог, социальный педагог)</a:t>
            </a:r>
          </a:p>
        </p:txBody>
      </p:sp>
      <p:sp>
        <p:nvSpPr>
          <p:cNvPr id="23565" name="Text Box 13">
            <a:extLst>
              <a:ext uri="{FF2B5EF4-FFF2-40B4-BE49-F238E27FC236}">
                <a16:creationId xmlns="" xmlns:a16="http://schemas.microsoft.com/office/drawing/2014/main" id="{73C1664F-A971-F16B-312A-177D8B8E2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5679" y="4745039"/>
            <a:ext cx="447457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Пройти </a:t>
            </a:r>
            <a: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    курсовую    подготовку  педагогическими </a:t>
            </a: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работниками </a:t>
            </a:r>
            <a: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(</a:t>
            </a: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зам. директора по УВР)</a:t>
            </a:r>
          </a:p>
        </p:txBody>
      </p:sp>
      <p:sp>
        <p:nvSpPr>
          <p:cNvPr id="23566" name="Text Box 14">
            <a:extLst>
              <a:ext uri="{FF2B5EF4-FFF2-40B4-BE49-F238E27FC236}">
                <a16:creationId xmlns="" xmlns:a16="http://schemas.microsoft.com/office/drawing/2014/main" id="{08F79C28-14DC-A126-5ABB-243A72383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6313" y="5727700"/>
            <a:ext cx="3088873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endParaRPr lang="ru-RU" altLang="en-US" b="1">
              <a:solidFill>
                <a:srgbClr val="FFFFFF"/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b="1">
                <a:solidFill>
                  <a:srgbClr val="FFFFFF"/>
                </a:solidFill>
              </a:rPr>
              <a:t>до 2025 года</a:t>
            </a:r>
          </a:p>
        </p:txBody>
      </p:sp>
      <p:sp>
        <p:nvSpPr>
          <p:cNvPr id="23567" name="Text Box 15">
            <a:extLst>
              <a:ext uri="{FF2B5EF4-FFF2-40B4-BE49-F238E27FC236}">
                <a16:creationId xmlns="" xmlns:a16="http://schemas.microsoft.com/office/drawing/2014/main" id="{54041993-A4FA-E28E-ABC6-2267C0C8C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0143" y="4745038"/>
            <a:ext cx="3190459" cy="132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Совершенствование работы команд </a:t>
            </a: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«ЮНАРМИЯ</a:t>
            </a: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», «Эколята», РДШ,  «Юные пожарники» </a:t>
            </a: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(по окончании капитального ремонта)</a:t>
            </a:r>
          </a:p>
          <a:p>
            <a:pPr>
              <a:buClrTx/>
              <a:buFontTx/>
              <a:buNone/>
            </a:pPr>
            <a:r>
              <a:rPr lang="ru-RU" alt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(зам. директора по ВР, </a:t>
            </a:r>
            <a:r>
              <a:rPr lang="ru-RU" altLang="en-US" sz="12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руководители школьных отрядов »</a:t>
            </a:r>
            <a:endParaRPr lang="ru-RU" altLang="en-US" sz="12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224" y="609600"/>
            <a:ext cx="12057776" cy="525780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3100" b="1" dirty="0" smtClean="0"/>
              <a:t>Профориентация</a:t>
            </a: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Профориентационная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диагностика 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Проектная деятельность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Программа </a:t>
            </a:r>
            <a:r>
              <a:rPr lang="ru-RU" sz="20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«Моя будущая профессия» Система профессиональных проб в разных профессиях. 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Тематические </a:t>
            </a:r>
            <a:r>
              <a:rPr lang="ru-RU" sz="20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экскурсии и события с участием профессиональных сообществ, бизнеса. 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Сетевые </a:t>
            </a:r>
            <a:r>
              <a:rPr lang="ru-RU" sz="20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программы профориентации совместно с колледжами, вузами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.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Психологическое </a:t>
            </a:r>
            <a:r>
              <a:rPr lang="ru-RU" sz="20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и </a:t>
            </a:r>
            <a:r>
              <a:rPr lang="ru-RU" sz="2000" dirty="0" err="1">
                <a:solidFill>
                  <a:schemeClr val="accent6">
                    <a:lumMod val="50000"/>
                    <a:lumOff val="50000"/>
                  </a:schemeClr>
                </a:solidFill>
              </a:rPr>
              <a:t>тьюторское</a:t>
            </a:r>
            <a:r>
              <a:rPr lang="ru-RU" sz="20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 сопровождение выбора профессии. 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Вовлечение </a:t>
            </a:r>
            <a:r>
              <a:rPr lang="ru-RU" sz="20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семьи в </a:t>
            </a:r>
            <a:r>
              <a:rPr lang="ru-RU" sz="2000" dirty="0" err="1">
                <a:solidFill>
                  <a:schemeClr val="accent6">
                    <a:lumMod val="50000"/>
                    <a:lumOff val="50000"/>
                  </a:schemeClr>
                </a:solidFill>
              </a:rPr>
              <a:t>профориентационный</a:t>
            </a:r>
            <a:r>
              <a:rPr lang="ru-RU" sz="20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 процесс составить календарный план 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профориентационной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работы и разработать программу по работе с родителями </a:t>
            </a:r>
            <a:endParaRPr lang="ru-RU" sz="2000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677334" y="6041364"/>
            <a:ext cx="6297612" cy="365125"/>
          </a:xfrm>
          <a:prstGeom prst="rect">
            <a:avLst/>
          </a:prstGeom>
        </p:spPr>
        <p:txBody>
          <a:bodyPr/>
          <a:lstStyle/>
          <a:p>
            <a:r>
              <a:rPr lang="ru-RU" altLang="en-US" dirty="0" smtClean="0"/>
              <a:t>.</a:t>
            </a:r>
            <a:endParaRPr lang="ru-RU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80122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543697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0634" y="0"/>
            <a:ext cx="11495314" cy="29744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endParaRPr lang="ru-RU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just"/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                                                          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/>
            </a:r>
            <a:br>
              <a:rPr lang="ru-RU" sz="2000" b="1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7636" y="1934459"/>
            <a:ext cx="6923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0087" y="181234"/>
          <a:ext cx="11780107" cy="4008033"/>
        </p:xfrm>
        <a:graphic>
          <a:graphicData uri="http://schemas.openxmlformats.org/drawingml/2006/table">
            <a:tbl>
              <a:tblPr/>
              <a:tblGrid>
                <a:gridCol w="11780107"/>
              </a:tblGrid>
              <a:tr h="264435">
                <a:tc>
                  <a:txBody>
                    <a:bodyPr/>
                    <a:lstStyle/>
                    <a:p>
                      <a:pPr marL="68580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Календарь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5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профориентационной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28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         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работы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  <a:lumOff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96500">
                <a:tc>
                  <a:txBody>
                    <a:bodyPr/>
                    <a:lstStyle/>
                    <a:p>
                      <a:pPr marL="68580" marR="65913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Включение в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полномочия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заместителя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директора</a:t>
                      </a:r>
                      <a:r>
                        <a:rPr lang="ru-RU" sz="1600" b="1" spc="-1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ведения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комплексной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работы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по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5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профориентационной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28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        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деятельности</a:t>
                      </a:r>
                      <a:r>
                        <a:rPr lang="ru-RU" sz="1600" b="1" spc="-1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ОУ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0462">
                <a:tc>
                  <a:txBody>
                    <a:bodyPr/>
                    <a:lstStyle/>
                    <a:p>
                      <a:pPr marL="68580" marR="17018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Программа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работы  с    </a:t>
                      </a:r>
                      <a:r>
                        <a:rPr lang="ru-RU" sz="1600" b="1" spc="-29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родителями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92372">
                <a:tc>
                  <a:txBody>
                    <a:bodyPr/>
                    <a:lstStyle/>
                    <a:p>
                      <a:pPr marL="68580" marR="9017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Использование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5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профориентационных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серверов</a:t>
                      </a:r>
                      <a:r>
                        <a:rPr lang="ru-RU" sz="1600" b="1" spc="-1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и программ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0846">
                <a:tc>
                  <a:txBody>
                    <a:bodyPr/>
                    <a:lstStyle/>
                    <a:p>
                      <a:pPr marL="68580" marR="23114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Соглашение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с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партнерами-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предприятиями,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организациями,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предоставляющими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28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        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площадку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для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организации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профориентации</a:t>
                      </a:r>
                      <a:b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</a:br>
                      <a:endParaRPr lang="ru-RU" sz="1600" b="1" dirty="0">
                        <a:solidFill>
                          <a:schemeClr val="accent6">
                            <a:lumMod val="50000"/>
                            <a:lumOff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89604">
                <a:tc>
                  <a:txBody>
                    <a:bodyPr/>
                    <a:lstStyle/>
                    <a:p>
                      <a:pPr marL="68580" marR="69850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5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Профориентационные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блоки,</a:t>
                      </a:r>
                      <a:r>
                        <a:rPr lang="ru-RU" sz="1600" b="1" spc="-1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внедренные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учебные</a:t>
                      </a:r>
                      <a:r>
                        <a:rPr lang="ru-RU" sz="1600" b="1" spc="-7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предметы,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тематические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классные</a:t>
                      </a:r>
                      <a:r>
                        <a:rPr lang="ru-RU" sz="1600" b="1" spc="-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часы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67131">
                <a:tc>
                  <a:txBody>
                    <a:bodyPr/>
                    <a:lstStyle/>
                    <a:p>
                      <a:pPr marL="68580" marR="745490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Внеурочная     </a:t>
                      </a:r>
                      <a:r>
                        <a:rPr lang="ru-RU" sz="1600" b="1" spc="-29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проектно-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исследовательская</a:t>
                      </a:r>
                      <a:r>
                        <a:rPr lang="ru-RU" sz="1600" b="1" spc="-28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             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деятельность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  <a:lumOff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0462">
                <a:tc>
                  <a:txBody>
                    <a:bodyPr/>
                    <a:lstStyle/>
                    <a:p>
                      <a:pPr marL="68580" marR="92710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Организация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профориентационног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 урока на платформе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проекта «Билет в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будущее»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592749">
                <a:tc>
                  <a:txBody>
                    <a:bodyPr/>
                    <a:lstStyle/>
                    <a:p>
                      <a:pPr marL="68580" marR="13779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Участие школьников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600" b="1" spc="-1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ежегодной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многоуровневой</a:t>
                      </a:r>
                      <a:r>
                        <a:rPr lang="ru-RU" sz="1600" b="1" spc="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онлайн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диагностике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на</a:t>
                      </a:r>
                      <a:r>
                        <a:rPr lang="ru-RU" sz="1600" b="1" spc="-2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платформе</a:t>
                      </a:r>
                      <a:r>
                        <a:rPr lang="ru-RU" sz="1600" b="1" spc="-1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проекта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«Билет</a:t>
                      </a:r>
                      <a:r>
                        <a:rPr lang="ru-RU" sz="1600" b="1" spc="-1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600" b="1" spc="-1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будущее»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12798">
                <a:tc>
                  <a:txBody>
                    <a:bodyPr/>
                    <a:lstStyle/>
                    <a:p>
                      <a:pPr marL="68580" marR="298450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Организация </a:t>
                      </a:r>
                      <a:r>
                        <a:rPr lang="ru-RU" sz="1600" b="1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проб в рамках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проекта «Билет в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будущее»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71849" y="4237222"/>
          <a:ext cx="11771870" cy="2561968"/>
        </p:xfrm>
        <a:graphic>
          <a:graphicData uri="http://schemas.openxmlformats.org/drawingml/2006/table">
            <a:tbl>
              <a:tblPr/>
              <a:tblGrid>
                <a:gridCol w="11771870"/>
              </a:tblGrid>
              <a:tr h="351253">
                <a:tc>
                  <a:txBody>
                    <a:bodyPr/>
                    <a:lstStyle/>
                    <a:p>
                      <a:pPr marL="68580" marR="120015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Участие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школьников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 </a:t>
                      </a:r>
                      <a:r>
                        <a:rPr lang="ru-RU" sz="1600" b="1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мультимедийной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выставке-практикуме</a:t>
                      </a:r>
                    </a:p>
                    <a:p>
                      <a:pPr marL="68580" marR="120015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6">
                            <a:lumMod val="50000"/>
                            <a:lumOff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68580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Лаборатория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будущего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» в рамках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проекта «Билет в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будущее»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11892">
                <a:tc>
                  <a:txBody>
                    <a:bodyPr/>
                    <a:lstStyle/>
                    <a:p>
                      <a:pPr marL="68580" marR="172085" algn="just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Участие в фестивале</a:t>
                      </a:r>
                      <a:r>
                        <a:rPr lang="ru-RU" sz="1600" b="1" spc="-29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профессий в рамках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проекта</a:t>
                      </a:r>
                      <a:r>
                        <a:rPr lang="ru-RU" sz="1600" b="1" spc="-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«Билет</a:t>
                      </a:r>
                      <a:r>
                        <a:rPr lang="ru-RU" sz="1600" b="1" spc="-1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будущее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29513">
                <a:tc>
                  <a:txBody>
                    <a:bodyPr/>
                    <a:lstStyle/>
                    <a:p>
                      <a:pPr marL="68580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Участие в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5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профориентационной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28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смене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  <a:lumOff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38898">
                <a:tc>
                  <a:txBody>
                    <a:bodyPr/>
                    <a:lstStyle/>
                    <a:p>
                      <a:pPr marL="68580" marR="15621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Участие в конкурсах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</a:t>
                      </a:r>
                      <a:r>
                        <a:rPr lang="ru-RU" sz="1600" b="1" spc="-1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мастерства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1848">
                <a:tc>
                  <a:txBody>
                    <a:bodyPr/>
                    <a:lstStyle/>
                    <a:p>
                      <a:pPr marL="68580" marR="631190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Участие в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профильных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техноотрядах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  <a:lumOff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29514">
                <a:tc>
                  <a:txBody>
                    <a:bodyPr/>
                    <a:lstStyle/>
                    <a:p>
                      <a:pPr marL="68580" marR="21844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Внедрение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системы    </a:t>
                      </a:r>
                      <a:r>
                        <a:rPr lang="ru-RU" sz="1600" b="1" spc="-28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профильных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элективных</a:t>
                      </a:r>
                      <a:r>
                        <a:rPr lang="ru-RU" sz="1600" b="1" spc="-1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курсов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27523">
                <a:tc>
                  <a:txBody>
                    <a:bodyPr/>
                    <a:lstStyle/>
                    <a:p>
                      <a:pPr marL="68580" marR="197485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Обучение педагогов</a:t>
                      </a:r>
                      <a:r>
                        <a:rPr lang="ru-RU" sz="1600" b="1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spc="-28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        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по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программе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педагогов-</a:t>
                      </a:r>
                      <a:r>
                        <a:rPr lang="ru-RU" sz="1600" b="1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навигаторов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3003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>
            <a:extLst>
              <a:ext uri="{FF2B5EF4-FFF2-40B4-BE49-F238E27FC236}">
                <a16:creationId xmlns="" xmlns:a16="http://schemas.microsoft.com/office/drawing/2014/main" id="{C520FEAF-8157-D25F-72EC-EFF17FE90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662" y="673101"/>
            <a:ext cx="9779313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altLang="en-US" sz="4800" b="1" dirty="0">
                <a:solidFill>
                  <a:srgbClr val="FFFFFF"/>
                </a:solidFill>
                <a:latin typeface="Arial" panose="020B0604020202020204" pitchFamily="34" charset="0"/>
              </a:rPr>
              <a:t>			</a:t>
            </a:r>
            <a:r>
              <a:rPr lang="ru-RU" altLang="en-US" sz="48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ПРОФОРИЕНТАЦИЯ</a:t>
            </a:r>
            <a:endParaRPr lang="ru-RU" altLang="en-US" sz="48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24578" name="Picture 2">
            <a:extLst>
              <a:ext uri="{FF2B5EF4-FFF2-40B4-BE49-F238E27FC236}">
                <a16:creationId xmlns="" xmlns:a16="http://schemas.microsoft.com/office/drawing/2014/main" id="{1B1BF966-EA3F-56A8-5321-AB1263441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534" y="2024063"/>
            <a:ext cx="10642801" cy="400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9" name="Text Box 3">
            <a:extLst>
              <a:ext uri="{FF2B5EF4-FFF2-40B4-BE49-F238E27FC236}">
                <a16:creationId xmlns="" xmlns:a16="http://schemas.microsoft.com/office/drawing/2014/main" id="{05B4939D-5A45-116D-3096-D671F610F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328" y="6356351"/>
            <a:ext cx="1657134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54F074BD-8BC1-4D98-B3E9-11D94EE42CF6}" type="slidenum">
              <a:rPr lang="ru-RU" altLang="en-US" sz="1200">
                <a:solidFill>
                  <a:srgbClr val="DAE5EF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15</a:t>
            </a:fld>
            <a:endParaRPr lang="ru-RU" altLang="en-US" sz="1200">
              <a:solidFill>
                <a:srgbClr val="DAE5EF"/>
              </a:solidFill>
              <a:latin typeface="Arial" panose="020B0604020202020204" pitchFamily="34" charset="0"/>
            </a:endParaRPr>
          </a:p>
        </p:txBody>
      </p:sp>
      <p:sp>
        <p:nvSpPr>
          <p:cNvPr id="24581" name="Text Box 5">
            <a:extLst>
              <a:ext uri="{FF2B5EF4-FFF2-40B4-BE49-F238E27FC236}">
                <a16:creationId xmlns="" xmlns:a16="http://schemas.microsoft.com/office/drawing/2014/main" id="{83AC43EC-0CDB-58CD-B4E9-4AA0CB09F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2690" y="2520950"/>
            <a:ext cx="3180936" cy="1602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Обучение </a:t>
            </a:r>
            <a: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педагогов  </a:t>
            </a: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по программе «Педагог-навигатор»</a:t>
            </a:r>
          </a:p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(зам. директора по УВР</a:t>
            </a:r>
            <a: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)</a:t>
            </a:r>
            <a:b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Соглашение о сетевом  </a:t>
            </a:r>
            <a:r>
              <a:rPr lang="ru-RU" altLang="en-US" sz="14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взамодействии</a:t>
            </a:r>
            <a: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с Техническим колледжем г.Махачкала.(директор школы)</a:t>
            </a:r>
            <a:endParaRPr lang="ru-RU" altLang="en-US" sz="14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>
              <a:buClrTx/>
              <a:buFontTx/>
              <a:buNone/>
            </a:pPr>
            <a:endParaRPr lang="ru-RU" altLang="en-US" sz="1400" dirty="0">
              <a:solidFill>
                <a:srgbClr val="FFFFFF"/>
              </a:solidFill>
            </a:endParaRPr>
          </a:p>
        </p:txBody>
      </p:sp>
      <p:sp>
        <p:nvSpPr>
          <p:cNvPr id="24582" name="Text Box 6">
            <a:extLst>
              <a:ext uri="{FF2B5EF4-FFF2-40B4-BE49-F238E27FC236}">
                <a16:creationId xmlns="" xmlns:a16="http://schemas.microsoft.com/office/drawing/2014/main" id="{72F09C7B-0DA6-7513-0376-4909B5165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1560" y="2520951"/>
            <a:ext cx="3119032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endParaRPr lang="ru-RU" altLang="en-US" sz="1400" dirty="0">
              <a:solidFill>
                <a:srgbClr val="FFFFFF"/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Участие в профильных </a:t>
            </a:r>
            <a:r>
              <a:rPr lang="ru-RU" altLang="en-US" sz="1400" dirty="0" err="1">
                <a:solidFill>
                  <a:schemeClr val="accent6">
                    <a:lumMod val="50000"/>
                    <a:lumOff val="50000"/>
                  </a:schemeClr>
                </a:solidFill>
              </a:rPr>
              <a:t>техноотрядах</a:t>
            </a: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.</a:t>
            </a:r>
          </a:p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(зам.директора по УВР, зам.директора по ВР)</a:t>
            </a:r>
          </a:p>
        </p:txBody>
      </p:sp>
      <p:sp>
        <p:nvSpPr>
          <p:cNvPr id="24583" name="Text Box 7">
            <a:extLst>
              <a:ext uri="{FF2B5EF4-FFF2-40B4-BE49-F238E27FC236}">
                <a16:creationId xmlns="" xmlns:a16="http://schemas.microsoft.com/office/drawing/2014/main" id="{5AAF0544-F330-5004-6B2D-C1B1E43C0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591" y="2743200"/>
            <a:ext cx="2934905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Организация </a:t>
            </a:r>
            <a:r>
              <a:rPr lang="ru-RU" altLang="en-US" sz="1200" dirty="0" err="1">
                <a:solidFill>
                  <a:schemeClr val="accent6">
                    <a:lumMod val="50000"/>
                    <a:lumOff val="50000"/>
                  </a:schemeClr>
                </a:solidFill>
              </a:rPr>
              <a:t>профобучения</a:t>
            </a:r>
            <a:r>
              <a:rPr lang="ru-RU" alt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 девятиклассников на базе </a:t>
            </a:r>
            <a:r>
              <a:rPr lang="ru-RU" altLang="en-US" sz="12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колледжа г. Огни по направлению «Агропоколение»</a:t>
            </a:r>
            <a:endParaRPr lang="ru-RU" altLang="en-US" sz="12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(директор, </a:t>
            </a:r>
            <a:r>
              <a:rPr lang="ru-RU" altLang="en-US" sz="12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зам.директора </a:t>
            </a:r>
            <a:r>
              <a:rPr lang="ru-RU" alt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по УВР)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="" xmlns:a16="http://schemas.microsoft.com/office/drawing/2014/main" id="{B12AA9D2-6C3C-F1FE-9A27-0AD1490C8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1094" y="3965575"/>
            <a:ext cx="3242841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endParaRPr lang="ru-RU" altLang="en-US" sz="1200" dirty="0">
              <a:solidFill>
                <a:srgbClr val="FFFFFF"/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Профориентационные блоки, внедренные в учебные предметы, тематические классные </a:t>
            </a:r>
            <a:r>
              <a:rPr lang="ru-RU" altLang="en-US" sz="12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часы и учебного курса «Агропоколение».</a:t>
            </a:r>
            <a:endParaRPr lang="ru-RU" altLang="en-US" sz="12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(зам.директора </a:t>
            </a:r>
            <a:r>
              <a:rPr lang="ru-RU" altLang="en-US" sz="12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</a:t>
            </a:r>
            <a:r>
              <a:rPr lang="ru-RU" altLang="en-US" sz="12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поУВР</a:t>
            </a:r>
            <a:r>
              <a:rPr lang="ru-RU" altLang="en-US" sz="12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</a:t>
            </a:r>
            <a:r>
              <a:rPr lang="ru-RU" alt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и  ВР, классные руководители)</a:t>
            </a:r>
          </a:p>
        </p:txBody>
      </p:sp>
      <p:pic>
        <p:nvPicPr>
          <p:cNvPr id="24585" name="Picture 9">
            <a:extLst>
              <a:ext uri="{FF2B5EF4-FFF2-40B4-BE49-F238E27FC236}">
                <a16:creationId xmlns="" xmlns:a16="http://schemas.microsoft.com/office/drawing/2014/main" id="{460F72B6-C120-1DA6-9E85-99B15FF17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60" y="1520826"/>
            <a:ext cx="504917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24586" name="AutoShape 10">
            <a:extLst>
              <a:ext uri="{FF2B5EF4-FFF2-40B4-BE49-F238E27FC236}">
                <a16:creationId xmlns="" xmlns:a16="http://schemas.microsoft.com/office/drawing/2014/main" id="{715462F1-CB73-3F44-4889-10AB154D58C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61871" y="1712914"/>
            <a:ext cx="536505" cy="3175"/>
          </a:xfrm>
          <a:prstGeom prst="straightConnector1">
            <a:avLst/>
          </a:prstGeom>
          <a:noFill/>
          <a:ln w="6480" cap="sq">
            <a:solidFill>
              <a:srgbClr val="DAE5EF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4587" name="Text Box 11">
            <a:extLst>
              <a:ext uri="{FF2B5EF4-FFF2-40B4-BE49-F238E27FC236}">
                <a16:creationId xmlns="" xmlns:a16="http://schemas.microsoft.com/office/drawing/2014/main" id="{248297A0-6224-BFB7-E25B-DAE92C24A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404" y="2090738"/>
            <a:ext cx="284284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rgbClr val="FFFFFF"/>
                </a:solidFill>
              </a:rPr>
              <a:t>2022 – 2025 год</a:t>
            </a:r>
          </a:p>
        </p:txBody>
      </p:sp>
      <p:sp>
        <p:nvSpPr>
          <p:cNvPr id="24588" name="Text Box 12">
            <a:extLst>
              <a:ext uri="{FF2B5EF4-FFF2-40B4-BE49-F238E27FC236}">
                <a16:creationId xmlns="" xmlns:a16="http://schemas.microsoft.com/office/drawing/2014/main" id="{44253A05-CC29-5611-B0B0-2B5044205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1561" y="2209800"/>
            <a:ext cx="284284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rgbClr val="FFFFFF"/>
                </a:solidFill>
              </a:rPr>
              <a:t>2022 – 2025 год</a:t>
            </a:r>
          </a:p>
        </p:txBody>
      </p:sp>
      <p:pic>
        <p:nvPicPr>
          <p:cNvPr id="24589" name="Picture 13">
            <a:extLst>
              <a:ext uri="{FF2B5EF4-FFF2-40B4-BE49-F238E27FC236}">
                <a16:creationId xmlns="" xmlns:a16="http://schemas.microsoft.com/office/drawing/2014/main" id="{4BDCCA8D-D03E-7B29-D876-A94E518C5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527" y="2209801"/>
            <a:ext cx="289522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90" name="Picture 14">
            <a:extLst>
              <a:ext uri="{FF2B5EF4-FFF2-40B4-BE49-F238E27FC236}">
                <a16:creationId xmlns="" xmlns:a16="http://schemas.microsoft.com/office/drawing/2014/main" id="{5907D4A2-61B9-B973-9A19-CD99D9A8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094" y="5165726"/>
            <a:ext cx="289522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91" name="Text Box 15">
            <a:extLst>
              <a:ext uri="{FF2B5EF4-FFF2-40B4-BE49-F238E27FC236}">
                <a16:creationId xmlns="" xmlns:a16="http://schemas.microsoft.com/office/drawing/2014/main" id="{DAF9048F-8A36-08BB-526A-068907AD7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0282" y="4179888"/>
            <a:ext cx="4563469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Экскурсии </a:t>
            </a:r>
            <a: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    на предприятия   и по «Пушкинской карте»</a:t>
            </a:r>
            <a:endParaRPr lang="ru-RU" altLang="en-US" sz="14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(классные руководители, </a:t>
            </a:r>
            <a: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зам.директора </a:t>
            </a: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по ВР)</a:t>
            </a:r>
          </a:p>
        </p:txBody>
      </p:sp>
      <p:sp>
        <p:nvSpPr>
          <p:cNvPr id="24592" name="Text Box 16">
            <a:extLst>
              <a:ext uri="{FF2B5EF4-FFF2-40B4-BE49-F238E27FC236}">
                <a16:creationId xmlns="" xmlns:a16="http://schemas.microsoft.com/office/drawing/2014/main" id="{CE42D502-FA11-B787-F7FA-01FA6A1E8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0123" y="5165725"/>
            <a:ext cx="3046016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rgbClr val="FFFFFF"/>
                </a:solidFill>
              </a:rPr>
              <a:t>2023 – 2024 год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543697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0634" y="0"/>
            <a:ext cx="11495314" cy="29744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endParaRPr lang="ru-RU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just"/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                                                          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/>
            </a:r>
            <a:br>
              <a:rPr lang="ru-RU" sz="2000" b="1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7636" y="1934459"/>
            <a:ext cx="6923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4152" y="1193112"/>
            <a:ext cx="19575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ТВОРЧЕСТВО</a:t>
            </a:r>
            <a:endParaRPr lang="ru-RU" sz="20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38897" y="2194239"/>
          <a:ext cx="10931611" cy="4370840"/>
        </p:xfrm>
        <a:graphic>
          <a:graphicData uri="http://schemas.openxmlformats.org/drawingml/2006/table">
            <a:tbl>
              <a:tblPr/>
              <a:tblGrid>
                <a:gridCol w="10931611"/>
              </a:tblGrid>
              <a:tr h="390709">
                <a:tc>
                  <a:txBody>
                    <a:bodyPr/>
                    <a:lstStyle/>
                    <a:p>
                      <a:pPr marL="68580" marR="19748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Реализация</a:t>
                      </a:r>
                      <a:r>
                        <a:rPr lang="ru-RU" sz="1600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дополнительных</a:t>
                      </a:r>
                      <a:r>
                        <a:rPr lang="ru-RU" sz="1600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600" spc="-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общеобразовательных</a:t>
                      </a:r>
                      <a:r>
                        <a:rPr lang="ru-RU" sz="1600" spc="-28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программ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586064">
                <a:tc>
                  <a:txBody>
                    <a:bodyPr/>
                    <a:lstStyle/>
                    <a:p>
                      <a:pPr marL="68580" marR="11811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Участие в конкурсах,</a:t>
                      </a:r>
                      <a:r>
                        <a:rPr lang="ru-RU" sz="1600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фестивалях,</a:t>
                      </a:r>
                      <a:r>
                        <a:rPr lang="ru-RU" sz="1600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олимпиадах,</a:t>
                      </a:r>
                      <a:r>
                        <a:rPr lang="ru-RU" sz="1600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конференциях</a:t>
                      </a:r>
                      <a:endParaRPr lang="ru-RU" sz="1600" dirty="0">
                        <a:solidFill>
                          <a:schemeClr val="accent6">
                            <a:lumMod val="50000"/>
                            <a:lumOff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511725">
                <a:tc>
                  <a:txBody>
                    <a:bodyPr/>
                    <a:lstStyle/>
                    <a:p>
                      <a:pPr marL="68580" marR="57150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Наличие объединений</a:t>
                      </a:r>
                      <a:r>
                        <a:rPr lang="ru-RU" sz="1600" spc="-29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(школьный</a:t>
                      </a:r>
                      <a:r>
                        <a:rPr lang="ru-RU" sz="1600" spc="-1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театр,</a:t>
                      </a:r>
                      <a:r>
                        <a:rPr lang="ru-RU" sz="1600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школьный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музей,</a:t>
                      </a:r>
                      <a:r>
                        <a:rPr lang="ru-RU" sz="1600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школьный </a:t>
                      </a:r>
                      <a:r>
                        <a:rPr lang="ru-RU" sz="160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турклуб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и</a:t>
                      </a:r>
                      <a:r>
                        <a:rPr lang="ru-RU" sz="1600" spc="-29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др.)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01795">
                <a:tc>
                  <a:txBody>
                    <a:bodyPr/>
                    <a:lstStyle/>
                    <a:p>
                      <a:pPr marL="68580" marR="47371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Сетевое</a:t>
                      </a:r>
                      <a:r>
                        <a:rPr lang="ru-RU" sz="1600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взаимодействие</a:t>
                      </a:r>
                      <a:r>
                        <a:rPr lang="ru-RU" sz="1600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организации</a:t>
                      </a:r>
                      <a:r>
                        <a:rPr lang="ru-RU" sz="1600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культуры</a:t>
                      </a:r>
                      <a:r>
                        <a:rPr lang="ru-RU" sz="1600" spc="-5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600" spc="-4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искусств,</a:t>
                      </a:r>
                      <a:r>
                        <a:rPr lang="ru-RU" sz="1600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кванториумы</a:t>
                      </a:r>
                      <a:r>
                        <a:rPr lang="ru-RU" sz="1600" spc="-1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600" spc="-1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др.)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692048">
                <a:tc>
                  <a:txBody>
                    <a:bodyPr/>
                    <a:lstStyle/>
                    <a:p>
                      <a:pPr marL="68580" marR="5695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Летний лагерь</a:t>
                      </a:r>
                      <a:r>
                        <a:rPr lang="ru-RU" sz="1600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тематические</a:t>
                      </a:r>
                      <a:r>
                        <a:rPr lang="ru-RU" sz="1600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смены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),</a:t>
                      </a:r>
                      <a:r>
                        <a:rPr lang="ru-RU" sz="1600" spc="-3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600" spc="-3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том</a:t>
                      </a:r>
                      <a:r>
                        <a:rPr lang="ru-RU" sz="1600" spc="-2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числе</a:t>
                      </a:r>
                      <a:r>
                        <a:rPr lang="ru-RU" sz="1600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участие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600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каникулярных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600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spc="-5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профориентационных</a:t>
                      </a:r>
                      <a:r>
                        <a:rPr lang="ru-RU" sz="1600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сменах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976774">
                <a:tc>
                  <a:txBody>
                    <a:bodyPr/>
                    <a:lstStyle/>
                    <a:p>
                      <a:pPr marL="68580" marR="8636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Работа с мобильными</a:t>
                      </a:r>
                      <a:r>
                        <a:rPr lang="ru-RU" sz="1600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учебными</a:t>
                      </a:r>
                      <a:r>
                        <a:rPr lang="ru-RU" sz="1600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комплексами</a:t>
                      </a:r>
                      <a:r>
                        <a:rPr lang="ru-RU" sz="1600" spc="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spc="-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spc="-5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кванториумы</a:t>
                      </a:r>
                      <a:r>
                        <a:rPr lang="ru-RU" sz="1600" spc="-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,  </a:t>
                      </a:r>
                      <a:r>
                        <a:rPr lang="ru-RU" sz="1600" spc="-285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лаборатория</a:t>
                      </a:r>
                      <a:r>
                        <a:rPr lang="ru-RU" sz="1600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spc="0" baseline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безопасности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ru-RU" sz="1600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библиотечные</a:t>
                      </a:r>
                      <a:r>
                        <a:rPr lang="ru-RU" sz="1600" baseline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комплексы</a:t>
                      </a:r>
                      <a:r>
                        <a:rPr lang="ru-RU" sz="1600" spc="-1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spc="0" dirty="0" smtClean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600" dirty="0">
                        <a:solidFill>
                          <a:schemeClr val="accent6">
                            <a:lumMod val="50000"/>
                            <a:lumOff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511725">
                <a:tc>
                  <a:txBody>
                    <a:bodyPr/>
                    <a:lstStyle/>
                    <a:p>
                      <a:pPr marL="68580" marR="184150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Школа полного дня:</a:t>
                      </a:r>
                      <a:r>
                        <a:rPr lang="ru-RU" sz="1600" spc="-28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внеурочная</a:t>
                      </a:r>
                      <a:r>
                        <a:rPr lang="ru-RU" sz="1600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деятельность и</a:t>
                      </a:r>
                      <a:r>
                        <a:rPr lang="ru-RU" sz="1600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дополнительное</a:t>
                      </a:r>
                      <a:r>
                        <a:rPr lang="ru-RU" sz="1600" spc="5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образование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3003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543697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0634" y="0"/>
            <a:ext cx="11495314" cy="29744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endParaRPr lang="ru-RU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just"/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                                                          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/>
            </a:r>
            <a:br>
              <a:rPr lang="ru-RU" sz="2000" b="1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7636" y="1934459"/>
            <a:ext cx="6923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4152" y="1193112"/>
            <a:ext cx="19575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ТВОРЧЕСТВО</a:t>
            </a:r>
            <a:endParaRPr lang="ru-RU" sz="2000" dirty="0"/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B0B1E715-5431-CA18-2357-F9F8DF072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1" y="2100279"/>
            <a:ext cx="10642801" cy="453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375719" y="2734962"/>
            <a:ext cx="28750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197485">
              <a:spcBef>
                <a:spcPts val="5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Реализация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дополнительных</a:t>
            </a:r>
          </a:p>
          <a:p>
            <a:pPr marL="68580">
              <a:lnSpc>
                <a:spcPts val="1350"/>
              </a:lnSpc>
              <a:spcAft>
                <a:spcPts val="0"/>
              </a:spcAft>
            </a:pPr>
            <a:r>
              <a:rPr lang="ru-RU" sz="1400" spc="-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общеобразовательных</a:t>
            </a:r>
            <a:r>
              <a:rPr lang="ru-RU" sz="14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программ</a:t>
            </a:r>
          </a:p>
          <a:p>
            <a:pPr marL="68580">
              <a:lnSpc>
                <a:spcPts val="1350"/>
              </a:lnSpc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(педагоги доп.образования) Участие в конкурсах,</a:t>
            </a:r>
            <a:r>
              <a:rPr lang="ru-RU" sz="14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фестивалях,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олимпиадах,конференциях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(учителя-предметники)</a:t>
            </a:r>
          </a:p>
          <a:p>
            <a:pPr marL="68580">
              <a:lnSpc>
                <a:spcPts val="1350"/>
              </a:lnSpc>
              <a:spcAft>
                <a:spcPts val="0"/>
              </a:spcAft>
            </a:pPr>
            <a:endParaRPr lang="ru-RU" sz="14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86701" y="2132226"/>
            <a:ext cx="1453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245" marR="85725" algn="ctr">
              <a:spcBef>
                <a:spcPts val="5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</a:rPr>
              <a:t>2022-2023г.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24796" y="3244334"/>
            <a:ext cx="376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" marR="121285">
              <a:spcBef>
                <a:spcPts val="5"/>
              </a:spcBef>
              <a:spcAft>
                <a:spcPts val="0"/>
              </a:spcAft>
            </a:pPr>
            <a:endParaRPr lang="ru-RU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23504" y="3270422"/>
            <a:ext cx="4543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121285">
              <a:spcBef>
                <a:spcPts val="5"/>
              </a:spcBef>
              <a:spcAft>
                <a:spcPts val="0"/>
              </a:spcAft>
            </a:pPr>
            <a:endParaRPr lang="ru-RU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1999" y="2947924"/>
            <a:ext cx="3262185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57150">
              <a:lnSpc>
                <a:spcPts val="138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Наличие объединений</a:t>
            </a:r>
            <a:r>
              <a:rPr lang="ru-RU" sz="1400" spc="-29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(школьный</a:t>
            </a:r>
            <a:r>
              <a:rPr lang="ru-RU" sz="1400" spc="-1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театр,школьный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музей,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школьный </a:t>
            </a:r>
            <a:r>
              <a:rPr lang="ru-RU" sz="1400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турклуб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и</a:t>
            </a:r>
            <a:r>
              <a:rPr lang="ru-RU" sz="1400" spc="-29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др.)(Зам.по ВР)</a:t>
            </a:r>
            <a:endParaRPr lang="ru-RU" sz="1400" dirty="0">
              <a:solidFill>
                <a:schemeClr val="accent6">
                  <a:lumMod val="50000"/>
                  <a:lumOff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90952" y="2230385"/>
            <a:ext cx="1327286" cy="271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245" marR="85725" algn="ctr">
              <a:lnSpc>
                <a:spcPts val="1375"/>
              </a:lnSpc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</a:rPr>
              <a:t>2022-2024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21361" y="2883413"/>
            <a:ext cx="33280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473710">
              <a:spcBef>
                <a:spcPts val="5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Сетевое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взаимодействие</a:t>
            </a:r>
            <a:r>
              <a:rPr lang="ru-RU" sz="14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(организации культуры</a:t>
            </a:r>
            <a:r>
              <a:rPr lang="ru-RU" sz="1400" spc="-5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и</a:t>
            </a:r>
            <a:r>
              <a:rPr lang="ru-RU" sz="1400" spc="-4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искусств,</a:t>
            </a:r>
            <a:r>
              <a:rPr lang="ru-RU" sz="14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кванториумы</a:t>
            </a:r>
            <a:r>
              <a:rPr lang="ru-RU" sz="1400" spc="-1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и</a:t>
            </a:r>
            <a:r>
              <a:rPr lang="ru-RU" sz="1400" spc="-1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др.) (педагог-</a:t>
            </a:r>
            <a:r>
              <a:rPr lang="ru-RU" sz="14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организатор)</a:t>
            </a:r>
          </a:p>
          <a:p>
            <a:pPr marL="68580" marR="473710">
              <a:spcBef>
                <a:spcPts val="5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Функционирование «Точки роста»( </a:t>
            </a:r>
            <a:r>
              <a:rPr lang="ru-RU" sz="1400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Рук.точки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роста)</a:t>
            </a:r>
            <a:endParaRPr lang="ru-RU" sz="1400" dirty="0">
              <a:solidFill>
                <a:schemeClr val="accent6">
                  <a:lumMod val="50000"/>
                  <a:lumOff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73265" y="2189891"/>
            <a:ext cx="1327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245" marR="85725" algn="ctr">
              <a:spcBef>
                <a:spcPts val="5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</a:rPr>
              <a:t>2022-2025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0043" y="4803678"/>
            <a:ext cx="34351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569595">
              <a:spcAft>
                <a:spcPts val="0"/>
              </a:spcAft>
            </a:pP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Летний лагерь</a:t>
            </a:r>
            <a:r>
              <a:rPr lang="ru-RU" sz="12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(тематические смены),</a:t>
            </a:r>
            <a:r>
              <a:rPr lang="ru-RU" sz="1200" spc="-3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в</a:t>
            </a:r>
            <a:r>
              <a:rPr lang="ru-RU" sz="1200" spc="-3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том</a:t>
            </a:r>
            <a:r>
              <a:rPr lang="ru-RU" sz="1200" spc="-2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числе</a:t>
            </a:r>
            <a:r>
              <a:rPr lang="ru-RU" sz="12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участие в каникулярных и </a:t>
            </a:r>
            <a:r>
              <a:rPr lang="ru-RU" sz="1200" spc="-5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профориентационных</a:t>
            </a:r>
            <a:r>
              <a:rPr lang="ru-RU" sz="12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                          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сменах</a:t>
            </a:r>
          </a:p>
          <a:p>
            <a:pPr marL="68580" marR="569595"/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(Зам директора</a:t>
            </a:r>
            <a:r>
              <a:rPr lang="ru-RU" sz="12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по ВР, классные</a:t>
            </a:r>
            <a:r>
              <a:rPr lang="ru-RU" sz="1200" spc="-29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руководители)</a:t>
            </a:r>
          </a:p>
          <a:p>
            <a:pPr marL="68580" marR="569595">
              <a:spcAft>
                <a:spcPts val="0"/>
              </a:spcAft>
            </a:pPr>
            <a:endParaRPr lang="ru-RU" sz="12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6044" y="4504028"/>
            <a:ext cx="1327286" cy="271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245" marR="85725" algn="ctr">
              <a:lnSpc>
                <a:spcPts val="1375"/>
              </a:lnSpc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</a:rPr>
              <a:t>2022-2023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31523" y="4878514"/>
            <a:ext cx="52639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86360">
              <a:spcBef>
                <a:spcPts val="5"/>
              </a:spcBef>
              <a:spcAft>
                <a:spcPts val="0"/>
              </a:spcAft>
            </a:pP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Работа с мобильными</a:t>
            </a:r>
            <a:r>
              <a:rPr lang="ru-RU" sz="12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учебными</a:t>
            </a:r>
          </a:p>
          <a:p>
            <a:pPr marL="68580" marR="558165">
              <a:spcBef>
                <a:spcPts val="5"/>
              </a:spcBef>
              <a:spcAft>
                <a:spcPts val="0"/>
              </a:spcAft>
            </a:pP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комплексами</a:t>
            </a:r>
            <a:r>
              <a:rPr lang="ru-RU" sz="12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spc="-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(</a:t>
            </a:r>
            <a:r>
              <a:rPr lang="ru-RU" sz="1200" spc="-5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кванториумы</a:t>
            </a:r>
            <a:r>
              <a:rPr lang="ru-RU" sz="1200" spc="-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,  </a:t>
            </a:r>
            <a:r>
              <a:rPr lang="ru-RU" sz="12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лаборатория</a:t>
            </a:r>
            <a:r>
              <a:rPr lang="ru-RU" sz="12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endParaRPr lang="ru-RU" sz="1200" dirty="0" smtClean="0">
              <a:solidFill>
                <a:schemeClr val="accent6">
                  <a:lumMod val="50000"/>
                  <a:lumOff val="50000"/>
                </a:schemeClr>
              </a:solidFill>
              <a:latin typeface="Times New Roman"/>
              <a:ea typeface="Times New Roman"/>
            </a:endParaRPr>
          </a:p>
          <a:p>
            <a:pPr marL="68580" marR="558165">
              <a:spcBef>
                <a:spcPts val="5"/>
              </a:spcBef>
              <a:spcAft>
                <a:spcPts val="0"/>
              </a:spcAft>
            </a:pP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безопасности,</a:t>
            </a:r>
            <a:r>
              <a:rPr lang="ru-RU" sz="12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библиотечные комплексы</a:t>
            </a:r>
            <a:r>
              <a:rPr lang="ru-RU" sz="1200" spc="-1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)</a:t>
            </a:r>
          </a:p>
          <a:p>
            <a:pPr marL="68580" marR="558165">
              <a:spcBef>
                <a:spcPts val="5"/>
              </a:spcBef>
              <a:spcAft>
                <a:spcPts val="0"/>
              </a:spcAft>
            </a:pPr>
            <a:r>
              <a:rPr lang="ru-RU" sz="12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(учителя-предметники)</a:t>
            </a:r>
          </a:p>
          <a:p>
            <a:pPr marL="68580" marR="558165">
              <a:spcBef>
                <a:spcPts val="5"/>
              </a:spcBef>
              <a:spcAft>
                <a:spcPts val="0"/>
              </a:spcAft>
            </a:pPr>
            <a:endParaRPr lang="ru-RU" sz="12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92811" y="4471772"/>
            <a:ext cx="1327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245" marR="85725" algn="ctr">
              <a:spcBef>
                <a:spcPts val="5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</a:rPr>
              <a:t>2022-2025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60756" y="4950415"/>
            <a:ext cx="2816132" cy="702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>
              <a:lnSpc>
                <a:spcPts val="1375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Разработать</a:t>
            </a:r>
            <a:r>
              <a:rPr lang="ru-RU" sz="1400" spc="-1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модель</a:t>
            </a:r>
          </a:p>
          <a:p>
            <a:pPr marL="68580" marR="261620">
              <a:spcAft>
                <a:spcPts val="0"/>
              </a:spcAft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«Школы</a:t>
            </a:r>
            <a:r>
              <a:rPr lang="ru-RU" sz="1400" spc="-4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   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полного  </a:t>
            </a:r>
            <a:r>
              <a:rPr lang="ru-RU" sz="14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дня»(директор школы)</a:t>
            </a:r>
            <a:endParaRPr lang="ru-RU" sz="1400" dirty="0">
              <a:solidFill>
                <a:schemeClr val="accent6">
                  <a:lumMod val="50000"/>
                  <a:lumOff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22258" y="4477516"/>
            <a:ext cx="1327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245" marR="85725" algn="ctr">
              <a:spcBef>
                <a:spcPts val="5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</a:rPr>
              <a:t>2022-2025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003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>
            <a:extLst>
              <a:ext uri="{FF2B5EF4-FFF2-40B4-BE49-F238E27FC236}">
                <a16:creationId xmlns="" xmlns:a16="http://schemas.microsoft.com/office/drawing/2014/main" id="{6500287E-9709-0356-62FA-AFFE38CE2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662" y="0"/>
            <a:ext cx="9779313" cy="77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altLang="en-US" sz="4800" b="1" dirty="0">
                <a:solidFill>
                  <a:srgbClr val="FFFFFF"/>
                </a:solidFill>
                <a:latin typeface="Arial" panose="020B0604020202020204" pitchFamily="34" charset="0"/>
              </a:rPr>
              <a:t>		</a:t>
            </a:r>
            <a:r>
              <a:rPr lang="ru-RU" altLang="en-US" sz="2800" b="1" dirty="0">
                <a:solidFill>
                  <a:srgbClr val="FFFFFF"/>
                </a:solidFill>
                <a:latin typeface="Arial" panose="020B0604020202020204" pitchFamily="34" charset="0"/>
              </a:rPr>
              <a:t>УЧИТЕЛЬ. ШКОЛЬНАЯ КОМАНДА</a:t>
            </a:r>
          </a:p>
        </p:txBody>
      </p:sp>
      <p:pic>
        <p:nvPicPr>
          <p:cNvPr id="25602" name="Picture 2">
            <a:extLst>
              <a:ext uri="{FF2B5EF4-FFF2-40B4-BE49-F238E27FC236}">
                <a16:creationId xmlns="" xmlns:a16="http://schemas.microsoft.com/office/drawing/2014/main" id="{B0B1E715-5431-CA18-2357-F9F8DF072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14" y="502137"/>
            <a:ext cx="10642801" cy="453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3" name="Text Box 3">
            <a:extLst>
              <a:ext uri="{FF2B5EF4-FFF2-40B4-BE49-F238E27FC236}">
                <a16:creationId xmlns="" xmlns:a16="http://schemas.microsoft.com/office/drawing/2014/main" id="{2294DA1D-8D5A-4399-9A5B-1B4527FB6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328" y="6356351"/>
            <a:ext cx="1657134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EF5212CB-D47C-4218-9F92-4ADA925B078B}" type="slidenum">
              <a:rPr lang="ru-RU" altLang="en-US" sz="1200">
                <a:solidFill>
                  <a:srgbClr val="DAE5EF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18</a:t>
            </a:fld>
            <a:endParaRPr lang="ru-RU" altLang="en-US" sz="1200">
              <a:solidFill>
                <a:srgbClr val="DAE5EF"/>
              </a:solidFill>
              <a:latin typeface="Arial" panose="020B0604020202020204" pitchFamily="34" charset="0"/>
            </a:endParaRPr>
          </a:p>
        </p:txBody>
      </p:sp>
      <p:sp>
        <p:nvSpPr>
          <p:cNvPr id="25605" name="Text Box 5">
            <a:extLst>
              <a:ext uri="{FF2B5EF4-FFF2-40B4-BE49-F238E27FC236}">
                <a16:creationId xmlns="" xmlns:a16="http://schemas.microsoft.com/office/drawing/2014/main" id="{286F75FD-DE73-AEF8-9E3F-C98CD8782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9316" y="688889"/>
            <a:ext cx="515076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rgbClr val="FFFFFF"/>
                </a:solidFill>
              </a:rPr>
              <a:t>СРЕДНИЙ	  ПОЛНЫЙ</a:t>
            </a:r>
          </a:p>
        </p:txBody>
      </p:sp>
      <p:cxnSp>
        <p:nvCxnSpPr>
          <p:cNvPr id="25606" name="AutoShape 6">
            <a:extLst>
              <a:ext uri="{FF2B5EF4-FFF2-40B4-BE49-F238E27FC236}">
                <a16:creationId xmlns="" xmlns:a16="http://schemas.microsoft.com/office/drawing/2014/main" id="{F2EBA9E5-6854-7D2D-8858-AD2CE0B874C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70278" y="848326"/>
            <a:ext cx="557140" cy="1588"/>
          </a:xfrm>
          <a:prstGeom prst="straightConnector1">
            <a:avLst/>
          </a:prstGeom>
          <a:noFill/>
          <a:ln w="6480" cap="sq">
            <a:solidFill>
              <a:srgbClr val="DAE5EF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5609" name="Text Box 9">
            <a:extLst>
              <a:ext uri="{FF2B5EF4-FFF2-40B4-BE49-F238E27FC236}">
                <a16:creationId xmlns="" xmlns:a16="http://schemas.microsoft.com/office/drawing/2014/main" id="{EEF947D7-EBE1-6D9C-1951-8DB1652F0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205" y="1036338"/>
            <a:ext cx="3245709" cy="166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rgbClr val="FFFFFF"/>
                </a:solidFill>
              </a:rPr>
              <a:t>2022 – 2025 </a:t>
            </a:r>
            <a:r>
              <a:rPr lang="ru-RU" altLang="en-US" sz="1400" b="1" dirty="0" smtClean="0">
                <a:solidFill>
                  <a:srgbClr val="FFFFFF"/>
                </a:solidFill>
              </a:rPr>
              <a:t>год</a:t>
            </a:r>
            <a:br>
              <a:rPr lang="ru-RU" altLang="en-US" sz="1400" b="1" dirty="0" smtClean="0">
                <a:solidFill>
                  <a:srgbClr val="FFFFFF"/>
                </a:solidFill>
              </a:rPr>
            </a:b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Изменить механизм управления образовательной организацией от линейно-функционального подхода к командно-коллегиальному.</a:t>
            </a:r>
          </a:p>
          <a:p>
            <a:pPr>
              <a:buClrTx/>
              <a:buFontTx/>
              <a:buNone/>
            </a:pP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(директор, зам директора по УВР)</a:t>
            </a:r>
          </a:p>
          <a:p>
            <a:pPr>
              <a:buClrTx/>
              <a:buFontTx/>
              <a:buNone/>
            </a:pPr>
            <a:endParaRPr lang="ru-RU" altLang="en-US" b="1" dirty="0">
              <a:solidFill>
                <a:srgbClr val="FFFFFF"/>
              </a:solidFill>
            </a:endParaRPr>
          </a:p>
        </p:txBody>
      </p:sp>
      <p:sp>
        <p:nvSpPr>
          <p:cNvPr id="25610" name="Text Box 10">
            <a:extLst>
              <a:ext uri="{FF2B5EF4-FFF2-40B4-BE49-F238E27FC236}">
                <a16:creationId xmlns="" xmlns:a16="http://schemas.microsoft.com/office/drawing/2014/main" id="{F13CBBE2-337D-D367-97EC-8FA530A90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375" y="1011624"/>
            <a:ext cx="3179998" cy="107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rgbClr val="FFFFFF"/>
                </a:solidFill>
              </a:rPr>
              <a:t>2022 – 2023 </a:t>
            </a:r>
            <a:r>
              <a:rPr lang="ru-RU" altLang="en-US" b="1" dirty="0" smtClean="0">
                <a:solidFill>
                  <a:srgbClr val="FFFFFF"/>
                </a:solidFill>
              </a:rPr>
              <a:t>год</a:t>
            </a:r>
          </a:p>
          <a:p>
            <a:pPr>
              <a:buClrTx/>
              <a:buFontTx/>
              <a:buNone/>
            </a:pP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систему наставничества </a:t>
            </a:r>
          </a:p>
          <a:p>
            <a:pPr>
              <a:buClrTx/>
              <a:buFontTx/>
              <a:buNone/>
            </a:pP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(директор, зам.директора по УМР</a:t>
            </a:r>
            <a:r>
              <a:rPr lang="ru-RU" altLang="en-US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ClrTx/>
              <a:buFontTx/>
              <a:buNone/>
            </a:pPr>
            <a:endParaRPr lang="ru-RU" altLang="en-US" b="1" dirty="0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329" y="5077247"/>
            <a:ext cx="112116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школе разработано и утверждено единое штатное расписание;</a:t>
            </a:r>
            <a:br>
              <a:rPr lang="ru-RU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Работает опытный высококвалифицированный педагогический коллектив;</a:t>
            </a:r>
            <a:br>
              <a:rPr lang="ru-RU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Организовано методическое сопровождение педагогического коллектива;</a:t>
            </a:r>
          </a:p>
          <a:p>
            <a:r>
              <a:rPr lang="ru-RU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Работает система наставничества;</a:t>
            </a:r>
          </a:p>
          <a:p>
            <a:r>
              <a:rPr lang="ru-RU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Учителя школы участвуют в профессиональных конкурсах на различных уровнях.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>
            <a:extLst>
              <a:ext uri="{FF2B5EF4-FFF2-40B4-BE49-F238E27FC236}">
                <a16:creationId xmlns="" xmlns:a16="http://schemas.microsoft.com/office/drawing/2014/main" id="{19A958FD-63F4-C1B8-CD53-8F5558373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662" y="673101"/>
            <a:ext cx="9779313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altLang="en-US" sz="4800" b="1" dirty="0">
                <a:solidFill>
                  <a:srgbClr val="FFFFFF"/>
                </a:solidFill>
                <a:latin typeface="Arial" panose="020B0604020202020204" pitchFamily="34" charset="0"/>
              </a:rPr>
              <a:t>		</a:t>
            </a:r>
            <a:r>
              <a:rPr lang="ru-RU" altLang="en-US" sz="48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ШКОЛЬНЫЙ </a:t>
            </a:r>
            <a:r>
              <a:rPr lang="ru-RU" altLang="en-US" sz="4800" b="1" dirty="0">
                <a:solidFill>
                  <a:srgbClr val="FFFFFF"/>
                </a:solidFill>
                <a:latin typeface="Arial" panose="020B0604020202020204" pitchFamily="34" charset="0"/>
              </a:rPr>
              <a:t>КЛИМАТ</a:t>
            </a:r>
          </a:p>
        </p:txBody>
      </p:sp>
      <p:pic>
        <p:nvPicPr>
          <p:cNvPr id="26626" name="Picture 2">
            <a:extLst>
              <a:ext uri="{FF2B5EF4-FFF2-40B4-BE49-F238E27FC236}">
                <a16:creationId xmlns="" xmlns:a16="http://schemas.microsoft.com/office/drawing/2014/main" id="{719E0CF7-74FC-048D-427F-B88BE2481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534" y="2157413"/>
            <a:ext cx="10642801" cy="3871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27" name="Text Box 3">
            <a:extLst>
              <a:ext uri="{FF2B5EF4-FFF2-40B4-BE49-F238E27FC236}">
                <a16:creationId xmlns="" xmlns:a16="http://schemas.microsoft.com/office/drawing/2014/main" id="{38C448D4-6B39-4B9F-91FB-FBDB4721D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328" y="6356351"/>
            <a:ext cx="1657134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DF5D6E8C-C49E-4406-9083-4179FA01FDEE}" type="slidenum">
              <a:rPr lang="ru-RU" altLang="en-US" sz="1200">
                <a:solidFill>
                  <a:srgbClr val="DAE5EF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19</a:t>
            </a:fld>
            <a:endParaRPr lang="ru-RU" altLang="en-US" sz="1200">
              <a:solidFill>
                <a:srgbClr val="DAE5EF"/>
              </a:solidFill>
              <a:latin typeface="Arial" panose="020B0604020202020204" pitchFamily="34" charset="0"/>
            </a:endParaRPr>
          </a:p>
        </p:txBody>
      </p:sp>
      <p:sp>
        <p:nvSpPr>
          <p:cNvPr id="26629" name="Text Box 5">
            <a:extLst>
              <a:ext uri="{FF2B5EF4-FFF2-40B4-BE49-F238E27FC236}">
                <a16:creationId xmlns="" xmlns:a16="http://schemas.microsoft.com/office/drawing/2014/main" id="{2CC82AD6-EF32-21D0-204E-470016B56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8871" y="1539875"/>
            <a:ext cx="5326956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/>
              <a:t>    </a:t>
            </a:r>
            <a:r>
              <a:rPr lang="ru-RU" altLang="en-US" b="1">
                <a:solidFill>
                  <a:srgbClr val="FFFFFF"/>
                </a:solidFill>
              </a:rPr>
              <a:t>СРЕДНИЙ		ПОЛН</a:t>
            </a:r>
            <a:r>
              <a:rPr lang="ru-RU" altLang="en-US">
                <a:solidFill>
                  <a:srgbClr val="FFFFFF"/>
                </a:solidFill>
              </a:rPr>
              <a:t>ЫЙ</a:t>
            </a:r>
          </a:p>
        </p:txBody>
      </p:sp>
      <p:cxnSp>
        <p:nvCxnSpPr>
          <p:cNvPr id="26630" name="AutoShape 6">
            <a:extLst>
              <a:ext uri="{FF2B5EF4-FFF2-40B4-BE49-F238E27FC236}">
                <a16:creationId xmlns="" xmlns:a16="http://schemas.microsoft.com/office/drawing/2014/main" id="{3A4BCF2D-D9F1-1FD6-FA9B-1F4C2D633ED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65052" y="1724025"/>
            <a:ext cx="830154" cy="1588"/>
          </a:xfrm>
          <a:prstGeom prst="straightConnector1">
            <a:avLst/>
          </a:prstGeom>
          <a:noFill/>
          <a:ln w="6480" cap="sq">
            <a:solidFill>
              <a:srgbClr val="DAE5EF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6631" name="Text Box 7">
            <a:extLst>
              <a:ext uri="{FF2B5EF4-FFF2-40B4-BE49-F238E27FC236}">
                <a16:creationId xmlns="" xmlns:a16="http://schemas.microsoft.com/office/drawing/2014/main" id="{F32EC6D7-E3B1-1A81-3332-BA80766B5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039" y="2925763"/>
            <a:ext cx="3050778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Вхождение в проект «Школа полного дня»</a:t>
            </a:r>
          </a:p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(директор, заместители директора по УВР, ВР) </a:t>
            </a:r>
          </a:p>
        </p:txBody>
      </p:sp>
      <p:sp>
        <p:nvSpPr>
          <p:cNvPr id="26632" name="Text Box 8">
            <a:extLst>
              <a:ext uri="{FF2B5EF4-FFF2-40B4-BE49-F238E27FC236}">
                <a16:creationId xmlns="" xmlns:a16="http://schemas.microsoft.com/office/drawing/2014/main" id="{4BB179FD-F4C3-C287-A63C-D541D2505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0767" y="2925764"/>
            <a:ext cx="3085698" cy="74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Разработка концепции зоны отдыха и психологической разгрузки.</a:t>
            </a:r>
          </a:p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(директор, педагог-психолог)</a:t>
            </a:r>
          </a:p>
        </p:txBody>
      </p:sp>
      <p:sp>
        <p:nvSpPr>
          <p:cNvPr id="26634" name="Text Box 10">
            <a:extLst>
              <a:ext uri="{FF2B5EF4-FFF2-40B4-BE49-F238E27FC236}">
                <a16:creationId xmlns="" xmlns:a16="http://schemas.microsoft.com/office/drawing/2014/main" id="{9ACFA65B-67B1-CC8F-ECFB-3B5DD9CAF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040" y="2370138"/>
            <a:ext cx="2555542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>
                <a:solidFill>
                  <a:srgbClr val="FFFFFF"/>
                </a:solidFill>
              </a:rPr>
              <a:t>2022 год</a:t>
            </a:r>
          </a:p>
        </p:txBody>
      </p:sp>
      <p:sp>
        <p:nvSpPr>
          <p:cNvPr id="26635" name="Text Box 11">
            <a:extLst>
              <a:ext uri="{FF2B5EF4-FFF2-40B4-BE49-F238E27FC236}">
                <a16:creationId xmlns="" xmlns:a16="http://schemas.microsoft.com/office/drawing/2014/main" id="{C7D3EE4D-A510-A423-51FF-C6F1E417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5052" y="2370138"/>
            <a:ext cx="2582526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rgbClr val="FFFFFF"/>
                </a:solidFill>
              </a:rPr>
              <a:t>2022 – 2024 год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444556" y="3317780"/>
            <a:ext cx="3065139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240030">
              <a:lnSpc>
                <a:spcPts val="138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Наличие кабинета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педагога-психолога (Директор)</a:t>
            </a:r>
            <a:endParaRPr lang="ru-RU" sz="1400" dirty="0">
              <a:solidFill>
                <a:schemeClr val="accent6">
                  <a:lumMod val="50000"/>
                  <a:lumOff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="" xmlns:a16="http://schemas.microsoft.com/office/drawing/2014/main" id="{C7D3EE4D-A510-A423-51FF-C6F1E417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4923" y="2514301"/>
            <a:ext cx="2582526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rgbClr val="FFFFFF"/>
                </a:solidFill>
              </a:rPr>
              <a:t>2022 – 2024 год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Офисное здание на фоне чистого неба, вид под небольшим углом">
            <a:extLst>
              <a:ext uri="{FF2B5EF4-FFF2-40B4-BE49-F238E27FC236}">
                <a16:creationId xmlns="" xmlns:a16="http://schemas.microsoft.com/office/drawing/2014/main" id="{98E1357B-90EC-4F60-BE24-5671EC46D0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13926" b="13926"/>
          <a:stretch/>
        </p:blipFill>
        <p:spPr>
          <a:xfrm>
            <a:off x="9725890" y="1"/>
            <a:ext cx="2466109" cy="1534650"/>
          </a:xfr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634" y="543697"/>
            <a:ext cx="6363502" cy="1436105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2A2A374-6D41-4D06-9363-3092466402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0633" y="-176169"/>
            <a:ext cx="9025248" cy="1469296"/>
          </a:xfrm>
        </p:spPr>
        <p:txBody>
          <a:bodyPr rtlCol="0">
            <a:noAutofit/>
          </a:bodyPr>
          <a:lstStyle/>
          <a:p>
            <a:r>
              <a:rPr lang="ru-RU" sz="1800" b="1" i="1" u="sng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800" b="1" i="1" u="sng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b="1" i="1" u="sng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участия в проекте:</a:t>
            </a:r>
            <a:r>
              <a:rPr lang="ru-RU" sz="2000" b="1" i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i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altLang="en-US" sz="1800" dirty="0" smtClean="0">
                <a:solidFill>
                  <a:schemeClr val="accent6">
                    <a:lumMod val="75000"/>
                    <a:lumOff val="2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</a:t>
            </a:r>
            <a:r>
              <a:rPr lang="ru-RU" altLang="en-US" sz="1800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altLang="en-US" sz="1800" b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создание равных условий для реализации единого образовательного пространства для каждого школьника с включением ключевых направлений: знания, здоровье, творчество, воспитание, профориентация, образовательная среда, школьный климат, школьная команда.</a:t>
            </a:r>
            <a:br>
              <a:rPr lang="ru-RU" altLang="en-US" sz="1800" b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altLang="en-US" sz="1800" b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 обеспечение высокого качества и доступности образования, создание условий для развития личности, способной адаптироваться к быстроменяющемуся социуму. </a:t>
            </a:r>
          </a:p>
          <a:p>
            <a:pPr fontAlgn="base"/>
            <a:r>
              <a:rPr lang="ru-RU" sz="20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400" b="1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="" xmlns:a16="http://schemas.microsoft.com/office/drawing/2014/main" id="{02A2A374-6D41-4D06-9363-30924664025A}"/>
              </a:ext>
            </a:extLst>
          </p:cNvPr>
          <p:cNvSpPr txBox="1">
            <a:spLocks/>
          </p:cNvSpPr>
          <p:nvPr/>
        </p:nvSpPr>
        <p:spPr>
          <a:xfrm>
            <a:off x="6684135" y="5700156"/>
            <a:ext cx="5642452" cy="11578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/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9300" y="1"/>
            <a:ext cx="2850295" cy="15081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2672" y="2261807"/>
            <a:ext cx="8590327" cy="263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  <a:buClrTx/>
              <a:buFontTx/>
              <a:buNone/>
            </a:pPr>
            <a:r>
              <a:rPr lang="ru-RU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:</a:t>
            </a:r>
          </a:p>
          <a:p>
            <a:pPr>
              <a:lnSpc>
                <a:spcPct val="130000"/>
              </a:lnSpc>
              <a:spcBef>
                <a:spcPts val="1000"/>
              </a:spcBef>
              <a:buClr>
                <a:srgbClr val="FFFFFF"/>
              </a:buClr>
            </a:pPr>
            <a:r>
              <a:rPr lang="ru-RU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1.синхронизация всех школьных систем и проектов образования;</a:t>
            </a:r>
          </a:p>
          <a:p>
            <a:pPr>
              <a:lnSpc>
                <a:spcPct val="130000"/>
              </a:lnSpc>
              <a:spcBef>
                <a:spcPts val="1000"/>
              </a:spcBef>
              <a:buClr>
                <a:srgbClr val="FFFFFF"/>
              </a:buClr>
              <a:buFont typeface="Arial" panose="020B0604020202020204" pitchFamily="34" charset="0"/>
              <a:buChar char="-"/>
            </a:pPr>
            <a:r>
              <a:rPr lang="ru-RU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2.повышение качества образования в школе путём приведения в соответствие показателей процесса и показателей результатов деятельности; </a:t>
            </a:r>
          </a:p>
          <a:p>
            <a:pPr>
              <a:lnSpc>
                <a:spcPct val="130000"/>
              </a:lnSpc>
              <a:spcBef>
                <a:spcPts val="1000"/>
              </a:spcBef>
              <a:buClr>
                <a:srgbClr val="FFFFFF"/>
              </a:buClr>
              <a:buFont typeface="Arial" panose="020B0604020202020204" pitchFamily="34" charset="0"/>
              <a:buChar char="-"/>
            </a:pPr>
            <a:r>
              <a:rPr lang="ru-RU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3.переход образовательного учреждения  на новый уровень развития (полный) в течение 3-х лет.</a:t>
            </a:r>
            <a:endParaRPr lang="ru-RU" alt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543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>
            <a:extLst>
              <a:ext uri="{FF2B5EF4-FFF2-40B4-BE49-F238E27FC236}">
                <a16:creationId xmlns="" xmlns:a16="http://schemas.microsoft.com/office/drawing/2014/main" id="{A88AA059-DE2E-4CA0-3013-CE238F68A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662" y="304801"/>
            <a:ext cx="9779313" cy="700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90000"/>
              </a:lnSpc>
              <a:buClrTx/>
              <a:buFontTx/>
              <a:buNone/>
            </a:pPr>
            <a:r>
              <a:rPr lang="ru-RU" altLang="en-US" sz="24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ОБРАЗОВАТЕЛЬНАЯ </a:t>
            </a:r>
            <a:r>
              <a:rPr lang="ru-RU" altLang="en-US" sz="2400" b="1" dirty="0">
                <a:solidFill>
                  <a:srgbClr val="FFFFFF"/>
                </a:solidFill>
                <a:latin typeface="Arial" panose="020B0604020202020204" pitchFamily="34" charset="0"/>
              </a:rPr>
              <a:t>СРЕДА</a:t>
            </a:r>
          </a:p>
        </p:txBody>
      </p:sp>
      <p:pic>
        <p:nvPicPr>
          <p:cNvPr id="27650" name="Picture 2">
            <a:extLst>
              <a:ext uri="{FF2B5EF4-FFF2-40B4-BE49-F238E27FC236}">
                <a16:creationId xmlns="" xmlns:a16="http://schemas.microsoft.com/office/drawing/2014/main" id="{7D94BE51-8674-DA3A-5CE1-B24B58192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756" y="2197896"/>
            <a:ext cx="10641214" cy="448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1" name="Text Box 3">
            <a:extLst>
              <a:ext uri="{FF2B5EF4-FFF2-40B4-BE49-F238E27FC236}">
                <a16:creationId xmlns="" xmlns:a16="http://schemas.microsoft.com/office/drawing/2014/main" id="{0EBAE12D-9B07-3FD7-8C52-8AA6CCC5A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328" y="6356351"/>
            <a:ext cx="1657134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483ED187-409D-458D-A43F-94CAE5A2D1A0}" type="slidenum">
              <a:rPr lang="ru-RU" altLang="en-US" sz="1200">
                <a:solidFill>
                  <a:srgbClr val="DAE5EF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20</a:t>
            </a:fld>
            <a:endParaRPr lang="ru-RU" altLang="en-US" sz="1200">
              <a:solidFill>
                <a:srgbClr val="DAE5EF"/>
              </a:solidFill>
              <a:latin typeface="Arial" panose="020B0604020202020204" pitchFamily="34" charset="0"/>
            </a:endParaRPr>
          </a:p>
        </p:txBody>
      </p:sp>
      <p:sp>
        <p:nvSpPr>
          <p:cNvPr id="27653" name="Text Box 5">
            <a:extLst>
              <a:ext uri="{FF2B5EF4-FFF2-40B4-BE49-F238E27FC236}">
                <a16:creationId xmlns="" xmlns:a16="http://schemas.microsoft.com/office/drawing/2014/main" id="{E68EDA97-567F-DD92-7B3E-7C16DB6F0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9992" y="3043238"/>
            <a:ext cx="3079349" cy="138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Консультационная помощь родителям </a:t>
            </a:r>
          </a:p>
          <a:p>
            <a:pPr>
              <a:buClrTx/>
              <a:buFontTx/>
              <a:buNone/>
            </a:pP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психолого-педагогическая помощь по вопросам развития, социализации, воспитания и обучения разных категорий учеников школы)</a:t>
            </a:r>
          </a:p>
          <a:p>
            <a:pPr>
              <a:buClrTx/>
              <a:buFontTx/>
              <a:buNone/>
            </a:pP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(педагог-психолог, социальный педагог, </a:t>
            </a:r>
            <a:r>
              <a:rPr lang="ru-RU" altLang="en-US" sz="1200" b="1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зам.директора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ВР)</a:t>
            </a:r>
          </a:p>
        </p:txBody>
      </p:sp>
      <p:sp>
        <p:nvSpPr>
          <p:cNvPr id="27654" name="Text Box 6">
            <a:extLst>
              <a:ext uri="{FF2B5EF4-FFF2-40B4-BE49-F238E27FC236}">
                <a16:creationId xmlns="" xmlns:a16="http://schemas.microsoft.com/office/drawing/2014/main" id="{C04C938E-9CEB-CF31-A1AC-3416AF545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1726" y="1570038"/>
            <a:ext cx="5288861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>
                <a:solidFill>
                  <a:srgbClr val="FFFFFF"/>
                </a:solidFill>
              </a:rPr>
              <a:t>БАЗОВЫЙ	        СРЕДНИЙ	</a:t>
            </a:r>
          </a:p>
        </p:txBody>
      </p:sp>
      <p:cxnSp>
        <p:nvCxnSpPr>
          <p:cNvPr id="27655" name="AutoShape 7">
            <a:extLst>
              <a:ext uri="{FF2B5EF4-FFF2-40B4-BE49-F238E27FC236}">
                <a16:creationId xmlns="" xmlns:a16="http://schemas.microsoft.com/office/drawing/2014/main" id="{4E2F19D0-5A61-C817-FA77-40997BDB5D9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447591" y="1755776"/>
            <a:ext cx="519045" cy="3175"/>
          </a:xfrm>
          <a:prstGeom prst="straightConnector1">
            <a:avLst/>
          </a:prstGeom>
          <a:noFill/>
          <a:ln w="6480" cap="sq">
            <a:solidFill>
              <a:srgbClr val="DAE5EF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7656" name="Text Box 8">
            <a:extLst>
              <a:ext uri="{FF2B5EF4-FFF2-40B4-BE49-F238E27FC236}">
                <a16:creationId xmlns="" xmlns:a16="http://schemas.microsoft.com/office/drawing/2014/main" id="{6023170F-390E-AFD7-842B-9CF188B44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9179" y="3124201"/>
            <a:ext cx="303331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</a:t>
            </a: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одключение к ФГИС «Моя школа»</a:t>
            </a:r>
          </a:p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en-US" sz="14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зам.директора</a:t>
            </a: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УВР)</a:t>
            </a:r>
          </a:p>
        </p:txBody>
      </p:sp>
      <p:sp>
        <p:nvSpPr>
          <p:cNvPr id="27657" name="Text Box 9">
            <a:extLst>
              <a:ext uri="{FF2B5EF4-FFF2-40B4-BE49-F238E27FC236}">
                <a16:creationId xmlns="" xmlns:a16="http://schemas.microsoft.com/office/drawing/2014/main" id="{8A716FCC-BBB3-4741-2858-024F40C2B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6491" y="4618038"/>
            <a:ext cx="3184110" cy="117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доступ к верифицированному цифровому образовательному контенту</a:t>
            </a:r>
          </a:p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окончании капитального ремонта),</a:t>
            </a:r>
          </a:p>
          <a:p>
            <a:pPr>
              <a:buClrTx/>
              <a:buFontTx/>
              <a:buNone/>
            </a:pPr>
            <a:r>
              <a:rPr lang="ru-RU" altLang="en-US" sz="1400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(зам директора по АХЧ, УВР)</a:t>
            </a:r>
          </a:p>
        </p:txBody>
      </p:sp>
      <p:sp>
        <p:nvSpPr>
          <p:cNvPr id="27658" name="Text Box 10">
            <a:extLst>
              <a:ext uri="{FF2B5EF4-FFF2-40B4-BE49-F238E27FC236}">
                <a16:creationId xmlns="" xmlns:a16="http://schemas.microsoft.com/office/drawing/2014/main" id="{35E685D8-1EAD-4E86-A438-B4E7C73B7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0784" y="2636838"/>
            <a:ext cx="264284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>
                <a:solidFill>
                  <a:srgbClr val="FFFFFF"/>
                </a:solidFill>
              </a:rPr>
              <a:t>2022 – 2025 год</a:t>
            </a:r>
          </a:p>
        </p:txBody>
      </p:sp>
      <p:sp>
        <p:nvSpPr>
          <p:cNvPr id="27659" name="Text Box 11">
            <a:extLst>
              <a:ext uri="{FF2B5EF4-FFF2-40B4-BE49-F238E27FC236}">
                <a16:creationId xmlns="" xmlns:a16="http://schemas.microsoft.com/office/drawing/2014/main" id="{8D1146C9-8B03-8926-99E3-9FA3BE8E8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179" y="2636838"/>
            <a:ext cx="253649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rgbClr val="FFFFFF"/>
                </a:solidFill>
              </a:rPr>
              <a:t>2022 – 2023 год</a:t>
            </a:r>
          </a:p>
        </p:txBody>
      </p:sp>
      <p:sp>
        <p:nvSpPr>
          <p:cNvPr id="27660" name="Text Box 12">
            <a:extLst>
              <a:ext uri="{FF2B5EF4-FFF2-40B4-BE49-F238E27FC236}">
                <a16:creationId xmlns="" xmlns:a16="http://schemas.microsoft.com/office/drawing/2014/main" id="{D0D48B46-836D-3A51-2D43-F70FBBB86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5537" y="6002338"/>
            <a:ext cx="254919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rgbClr val="FFFFFF"/>
                </a:solidFill>
              </a:rPr>
              <a:t>2022 – 2023 год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534400" y="2941078"/>
            <a:ext cx="36576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396875">
              <a:spcBef>
                <a:spcPts val="5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Оснащение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IT-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оборудованием в</a:t>
            </a:r>
            <a:r>
              <a:rPr lang="ru-RU" sz="14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соответствии с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утвержденным Стандартом</a:t>
            </a:r>
          </a:p>
          <a:p>
            <a:pPr marL="68580" marR="396875">
              <a:spcBef>
                <a:spcPts val="5"/>
              </a:spcBef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(Директор,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технический</a:t>
            </a:r>
            <a:r>
              <a:rPr lang="ru-RU" sz="14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 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специалист)</a:t>
            </a:r>
          </a:p>
          <a:p>
            <a:pPr marL="68580" marR="396875">
              <a:spcBef>
                <a:spcPts val="5"/>
              </a:spcBef>
              <a:spcAft>
                <a:spcPts val="0"/>
              </a:spcAft>
            </a:pPr>
            <a:endParaRPr lang="ru-RU" sz="1400" dirty="0">
              <a:solidFill>
                <a:schemeClr val="accent6">
                  <a:lumMod val="50000"/>
                  <a:lumOff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8713368" y="2636107"/>
            <a:ext cx="27125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altLang="en-US" sz="1400" b="1" dirty="0" smtClean="0">
                <a:solidFill>
                  <a:srgbClr val="FFFFFF"/>
                </a:solidFill>
              </a:rPr>
              <a:t>2022 – 2023 год</a:t>
            </a:r>
            <a:endParaRPr lang="ru-RU" altLang="en-US" sz="1400" b="1" dirty="0">
              <a:solidFill>
                <a:srgbClr val="FFFF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68065" y="4711670"/>
            <a:ext cx="33610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>
              <a:lnSpc>
                <a:spcPts val="1375"/>
              </a:lnSpc>
            </a:pP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Создание</a:t>
            </a:r>
            <a:r>
              <a:rPr lang="ru-RU" sz="1400" spc="-1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на</a:t>
            </a:r>
            <a:r>
              <a:rPr lang="ru-RU" sz="1400" spc="-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базе«</a:t>
            </a:r>
            <a:r>
              <a:rPr lang="ru-RU" sz="1400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Сферум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»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профессиональных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сообществ педагогов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для обмена опытом и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помощи</a:t>
            </a:r>
            <a:r>
              <a:rPr lang="ru-RU" sz="1400" spc="-5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начинающим</a:t>
            </a:r>
            <a:r>
              <a:rPr lang="ru-RU" sz="1400" spc="-28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              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учителям (Педагоги-</a:t>
            </a:r>
            <a:r>
              <a:rPr lang="ru-RU" sz="1400" spc="5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/>
                <a:ea typeface="Times New Roman"/>
              </a:rPr>
              <a:t>наставники)</a:t>
            </a:r>
          </a:p>
          <a:p>
            <a:pPr marL="68580">
              <a:lnSpc>
                <a:spcPts val="1375"/>
              </a:lnSpc>
              <a:spcAft>
                <a:spcPts val="0"/>
              </a:spcAft>
            </a:pPr>
            <a:endParaRPr lang="ru-RU" sz="1400" dirty="0">
              <a:solidFill>
                <a:schemeClr val="accent6">
                  <a:lumMod val="50000"/>
                  <a:lumOff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51561" y="5822777"/>
            <a:ext cx="1423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altLang="en-US" sz="1400" b="1" dirty="0" smtClean="0">
                <a:solidFill>
                  <a:srgbClr val="FFFFFF"/>
                </a:solidFill>
              </a:rPr>
              <a:t>2022 – 2023 год</a:t>
            </a:r>
            <a:endParaRPr lang="ru-RU" altLang="en-US" sz="1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32" y="1033272"/>
            <a:ext cx="10305860" cy="782638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7FC0424-40B9-486A-B71B-BA76CD90DD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21</a:t>
            </a:fld>
            <a:endParaRPr lang="ru-RU"/>
          </a:p>
        </p:txBody>
      </p:sp>
      <p:pic>
        <p:nvPicPr>
          <p:cNvPr id="5" name="Рисунок 4" descr="Офисное здание на фоне чистого неба, вид под небольшим углом">
            <a:extLst>
              <a:ext uri="{FF2B5EF4-FFF2-40B4-BE49-F238E27FC236}">
                <a16:creationId xmlns="" xmlns:a16="http://schemas.microsoft.com/office/drawing/2014/main" id="{1E9B5A50-F85D-49E6-9C85-5973194705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63" t="7596" r="21154"/>
          <a:stretch/>
        </p:blipFill>
        <p:spPr>
          <a:xfrm>
            <a:off x="6088379" y="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59704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543697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>
          <a:xfrm>
            <a:off x="130630" y="0"/>
            <a:ext cx="11625942" cy="6691744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chemeClr val="bg1"/>
              </a:solidFill>
            </a:endParaRPr>
          </a:p>
          <a:p>
            <a:endParaRPr lang="ru-RU" b="1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178011"/>
            <a:ext cx="10560908" cy="55137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07" y="92299"/>
            <a:ext cx="2266796" cy="10774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909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567" y="3864077"/>
            <a:ext cx="7637749" cy="2037959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80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80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4967" y="216671"/>
            <a:ext cx="12064181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4345" marR="398145" lvl="0" algn="ctr">
              <a:spcBef>
                <a:spcPts val="2435"/>
              </a:spcBef>
            </a:pP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Локальные акты школы по проекту</a:t>
            </a:r>
            <a:b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 «Школа </a:t>
            </a:r>
            <a:r>
              <a:rPr lang="ru-RU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 РФ»:</a:t>
            </a:r>
          </a:p>
          <a:p>
            <a:pPr marL="1045845" marR="398145" indent="-571500" algn="ctr">
              <a:spcBef>
                <a:spcPts val="2435"/>
              </a:spcBef>
              <a:buFont typeface="Wingdings" panose="05000000000000000000" pitchFamily="2" charset="2"/>
              <a:buChar char="q"/>
            </a:pPr>
            <a:endParaRPr lang="ru-RU" sz="2400" b="1" dirty="0" smtClean="0">
              <a:solidFill>
                <a:schemeClr val="accent6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045845" marR="398145" indent="-571500" algn="ctr">
              <a:spcBef>
                <a:spcPts val="2435"/>
              </a:spcBef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« </a:t>
            </a:r>
            <a:r>
              <a:rPr lang="ru-RU" sz="24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 организации работы по реализации концепции «Школа Министерства просвещения Российской Федерации» в 2022-2023 учебном году</a:t>
            </a: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</a:t>
            </a:r>
            <a:r>
              <a:rPr lang="ru-RU" sz="2400" dirty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МБОУ «СОШ№2» </a:t>
            </a:r>
            <a:r>
              <a:rPr lang="ru-RU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с.Белиджи</a:t>
            </a:r>
            <a:endParaRPr lang="ru-RU" sz="2400" b="1" dirty="0">
              <a:solidFill>
                <a:schemeClr val="accent6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045845" marR="398145" indent="-571500" algn="ctr">
              <a:spcBef>
                <a:spcPts val="2435"/>
              </a:spcBef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оложение </a:t>
            </a:r>
            <a:r>
              <a:rPr lang="ru-RU" sz="24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 рабочей группе по реализации концепции «Школа </a:t>
            </a:r>
            <a:r>
              <a:rPr lang="ru-RU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РФ» в МБОУ «СОШ№2» </a:t>
            </a: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с. Белиджи</a:t>
            </a:r>
          </a:p>
          <a:p>
            <a:pPr marL="1045845" marR="398145" indent="-571500" algn="ctr">
              <a:spcBef>
                <a:spcPts val="2435"/>
              </a:spcBef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Дорожная карта мероприятий, направленных на обеспечение развития  МБОУ «СОШ №2»с.Белиджи в рамках реализации проекта  «Школа </a:t>
            </a:r>
            <a:r>
              <a:rPr lang="ru-RU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24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РФ»</a:t>
            </a:r>
            <a:endParaRPr lang="ru-RU" sz="2400" dirty="0">
              <a:solidFill>
                <a:schemeClr val="accent6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045845" marR="398145" indent="-571500" algn="ctr">
              <a:spcBef>
                <a:spcPts val="2435"/>
              </a:spcBef>
              <a:buFont typeface="Wingdings" panose="05000000000000000000" pitchFamily="2" charset="2"/>
              <a:buChar char="q"/>
            </a:pPr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168460" y="1516610"/>
            <a:ext cx="4421856" cy="749047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20727" y="6297927"/>
            <a:ext cx="3472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https://2-beli.dagestanschool.ru/</a:t>
            </a:r>
            <a:endParaRPr lang="ru-RU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521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543697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0634" y="403762"/>
            <a:ext cx="11495314" cy="2570678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По результатам диагностики </a:t>
            </a:r>
            <a:r>
              <a:rPr lang="ru-RU" sz="2400" b="1" dirty="0">
                <a:solidFill>
                  <a:schemeClr val="bg1"/>
                </a:solidFill>
              </a:rPr>
              <a:t>уровня соответствия школы показателям модели  «Школа Министерства просвещения Российской Федерации</a:t>
            </a:r>
            <a:r>
              <a:rPr lang="ru-RU" sz="2400" b="1" dirty="0" smtClean="0">
                <a:solidFill>
                  <a:schemeClr val="bg1"/>
                </a:solidFill>
              </a:rPr>
              <a:t>»</a:t>
            </a:r>
            <a:endParaRPr lang="ru-RU" sz="2400" b="1" dirty="0">
              <a:solidFill>
                <a:schemeClr val="bg1"/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был определён уровень соответствия - средний.</a:t>
            </a:r>
          </a:p>
          <a:p>
            <a:pPr algn="just"/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     Средний                                                                  Полный</a:t>
            </a:r>
          </a:p>
          <a:p>
            <a:endParaRPr lang="ru-RU" sz="11200" b="1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87636" y="1934459"/>
            <a:ext cx="6923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579087" y="2421514"/>
            <a:ext cx="978408" cy="484632"/>
          </a:xfrm>
          <a:prstGeom prst="rightArrow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7" y="2906146"/>
            <a:ext cx="10319658" cy="39518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79" y="2906147"/>
            <a:ext cx="10319658" cy="39518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480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543697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0634" y="650788"/>
            <a:ext cx="11495314" cy="2998574"/>
          </a:xfrm>
        </p:spPr>
        <p:txBody>
          <a:bodyPr>
            <a:noAutofit/>
          </a:bodyPr>
          <a:lstStyle/>
          <a:p>
            <a:pPr algn="ctr"/>
            <a:endParaRPr lang="ru-RU" sz="1800" b="1" dirty="0" smtClean="0">
              <a:solidFill>
                <a:schemeClr val="bg1"/>
              </a:solidFill>
            </a:endParaRPr>
          </a:p>
          <a:p>
            <a:pPr algn="ctr"/>
            <a:endParaRPr lang="ru-RU" sz="1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800" b="1" dirty="0" smtClean="0">
                <a:solidFill>
                  <a:schemeClr val="bg1"/>
                </a:solidFill>
              </a:rPr>
              <a:t>                   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7636" y="1934459"/>
            <a:ext cx="6923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86897" cy="14169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4843" y="1074510"/>
            <a:ext cx="11467071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chemeClr val="accent6">
                  <a:lumMod val="25000"/>
                  <a:lumOff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6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формирование актива школьной команды МБОУ «СОШ №2»с.Белиджи</a:t>
            </a:r>
          </a:p>
          <a:p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работы  школьной команды</a:t>
            </a:r>
          </a:p>
          <a:p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самодиагностики</a:t>
            </a:r>
          </a:p>
          <a:p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(оформление) ее результатов  </a:t>
            </a:r>
          </a:p>
          <a:p>
            <a:endParaRPr lang="ru-RU" b="1" dirty="0" smtClean="0">
              <a:solidFill>
                <a:schemeClr val="accent6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перспективного портрета своей школы (системы конкретных мероприятий) 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результатов самодиагностики и перспективного портрета своей школы (педагогический </a:t>
            </a:r>
            <a:b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совет, совет родителей, совет обучающихся, управляющий совет, др.) 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Независимая экспертиза перспективного портрета своей школы и дорожной карты действий по развитию</a:t>
            </a:r>
            <a:b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школы (опционально) 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программы развития по согласованию с учредителем школы (опционально</a:t>
            </a:r>
            <a:endParaRPr lang="ru-RU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89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543697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0634" y="0"/>
            <a:ext cx="11495314" cy="29744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just"/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                                                                 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/>
            </a:r>
            <a:br>
              <a:rPr lang="ru-RU" sz="2000" b="1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7636" y="1934459"/>
            <a:ext cx="6923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703" y="889844"/>
            <a:ext cx="109233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endParaRPr lang="ru-RU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«Знание»</a:t>
            </a:r>
          </a:p>
          <a:p>
            <a:endParaRPr lang="ru-RU" sz="2000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Единые примерные рабочие программы.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Единое календарно-тематическое планирование.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Единые подходы к составлению расписания.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Объективная </a:t>
            </a:r>
            <a:r>
              <a:rPr lang="ru-RU" sz="20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внутришкольная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система оценивания ВСОКО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Единые рекомендации по контрольным работам и домашним заданиям. Единая линейка учебников.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Внеурочная деятельность (не менее 5 )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Проектная и исследовательская деятельность.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Сетевая форма обучения.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Наставничество (поддержка молодых учителей). </a:t>
            </a:r>
            <a:b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Современный модульный курс «Технологии» - платформа технологического образования, кластер формирования </a:t>
            </a:r>
            <a:r>
              <a:rPr lang="ru-RU" sz="20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метапредметных</a:t>
            </a:r>
            <a:r>
              <a:rPr lang="ru-RU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результатов образования. Методическая служба. План мероприятий по развитию инклюзивного образования </a:t>
            </a:r>
            <a:endParaRPr lang="ru-RU" sz="2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89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>
            <a:extLst>
              <a:ext uri="{FF2B5EF4-FFF2-40B4-BE49-F238E27FC236}">
                <a16:creationId xmlns="" xmlns:a16="http://schemas.microsoft.com/office/drawing/2014/main" id="{E59260C7-27D1-7534-FB78-2D8414D8D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662" y="381001"/>
            <a:ext cx="9779313" cy="73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altLang="en-US" sz="4800" b="1" dirty="0">
                <a:solidFill>
                  <a:srgbClr val="FFFFFF"/>
                </a:solidFill>
                <a:latin typeface="Arial" panose="020B0604020202020204" pitchFamily="34" charset="0"/>
              </a:rPr>
              <a:t>		</a:t>
            </a:r>
            <a:r>
              <a:rPr lang="ru-RU" altLang="en-US" sz="48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              ЗНАНИЕ</a:t>
            </a:r>
            <a:endParaRPr lang="ru-RU" altLang="en-US" sz="48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20482" name="Picture 2">
            <a:extLst>
              <a:ext uri="{FF2B5EF4-FFF2-40B4-BE49-F238E27FC236}">
                <a16:creationId xmlns="" xmlns:a16="http://schemas.microsoft.com/office/drawing/2014/main" id="{A99B4A29-9384-3123-AF27-CE7F51D84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147" y="1664808"/>
            <a:ext cx="10073998" cy="4544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3" name="Text Box 3">
            <a:extLst>
              <a:ext uri="{FF2B5EF4-FFF2-40B4-BE49-F238E27FC236}">
                <a16:creationId xmlns="" xmlns:a16="http://schemas.microsoft.com/office/drawing/2014/main" id="{C3D6C3E8-1E8F-B5EC-5F02-2F8B21D8B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328" y="6356351"/>
            <a:ext cx="1657134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algn="r">
              <a:buClrTx/>
              <a:buFontTx/>
              <a:buNone/>
            </a:pPr>
            <a:fld id="{E79C59C0-934A-4A02-8ABE-718D91D6B17D}" type="slidenum">
              <a:rPr lang="ru-RU" altLang="en-US" sz="1200">
                <a:solidFill>
                  <a:srgbClr val="DAE5EF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8</a:t>
            </a:fld>
            <a:endParaRPr lang="ru-RU" altLang="en-US" sz="1200">
              <a:solidFill>
                <a:srgbClr val="DAE5EF"/>
              </a:solidFill>
              <a:latin typeface="Arial" panose="020B0604020202020204" pitchFamily="34" charset="0"/>
            </a:endParaRPr>
          </a:p>
        </p:txBody>
      </p:sp>
      <p:sp>
        <p:nvSpPr>
          <p:cNvPr id="20485" name="Text Box 5">
            <a:extLst>
              <a:ext uri="{FF2B5EF4-FFF2-40B4-BE49-F238E27FC236}">
                <a16:creationId xmlns="" xmlns:a16="http://schemas.microsoft.com/office/drawing/2014/main" id="{3987B8D9-40E4-DBAF-5067-5C7E95CAE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9946" y="2382838"/>
            <a:ext cx="2719238" cy="117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Успешность обучающихся на </a:t>
            </a: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ГИА</a:t>
            </a: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 </a:t>
            </a: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, ВПР , ФГ до 70 %</a:t>
            </a:r>
            <a:endParaRPr lang="ru-RU" altLang="en-US" sz="1400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 зам</a:t>
            </a:r>
            <a:r>
              <a:rPr lang="ru-RU" altLang="en-US" sz="14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. директора </a:t>
            </a:r>
            <a:r>
              <a:rPr lang="ru-RU" altLang="en-US" sz="14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по УВР, руководители ШМО, учителя-предметники)</a:t>
            </a:r>
          </a:p>
        </p:txBody>
      </p:sp>
      <p:sp>
        <p:nvSpPr>
          <p:cNvPr id="20486" name="Text Box 6">
            <a:extLst>
              <a:ext uri="{FF2B5EF4-FFF2-40B4-BE49-F238E27FC236}">
                <a16:creationId xmlns="" xmlns:a16="http://schemas.microsoft.com/office/drawing/2014/main" id="{14F976FE-E028-7401-65DF-DB1BC879E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8247" y="2012950"/>
            <a:ext cx="2657129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               2023 </a:t>
            </a:r>
            <a:r>
              <a:rPr lang="ru-RU" altLang="en-US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– 2025 год</a:t>
            </a:r>
          </a:p>
        </p:txBody>
      </p:sp>
      <p:sp>
        <p:nvSpPr>
          <p:cNvPr id="20487" name="Text Box 7">
            <a:extLst>
              <a:ext uri="{FF2B5EF4-FFF2-40B4-BE49-F238E27FC236}">
                <a16:creationId xmlns="" xmlns:a16="http://schemas.microsoft.com/office/drawing/2014/main" id="{1F2A4016-599E-557B-63F6-6A0EBD98A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885" y="2490564"/>
            <a:ext cx="2965623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Дальнейшая </a:t>
            </a:r>
            <a:r>
              <a:rPr lang="ru-RU" altLang="en-US" sz="1200" b="1" dirty="0" err="1">
                <a:solidFill>
                  <a:schemeClr val="accent6">
                    <a:lumMod val="50000"/>
                    <a:lumOff val="50000"/>
                  </a:schemeClr>
                </a:solidFill>
              </a:rPr>
              <a:t>профилизация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 обучения на </a:t>
            </a:r>
            <a:r>
              <a:rPr lang="ru-RU" altLang="en-US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уровне  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ООО и СОО (углубленное изучение предметов </a:t>
            </a:r>
            <a:r>
              <a:rPr lang="ru-RU" altLang="en-US" sz="1200" b="1" dirty="0" err="1">
                <a:solidFill>
                  <a:schemeClr val="accent6">
                    <a:lumMod val="50000"/>
                    <a:lumOff val="50000"/>
                  </a:schemeClr>
                </a:solidFill>
              </a:rPr>
              <a:t>естесственно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- научного цикла)</a:t>
            </a:r>
          </a:p>
          <a:p>
            <a:pPr>
              <a:buClrTx/>
              <a:buFontTx/>
              <a:buNone/>
            </a:pP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(зам</a:t>
            </a:r>
            <a:r>
              <a:rPr lang="ru-RU" altLang="en-US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. директора 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по УВР, методический совет, руководители ШМО)</a:t>
            </a:r>
          </a:p>
        </p:txBody>
      </p:sp>
      <p:sp>
        <p:nvSpPr>
          <p:cNvPr id="20488" name="Text Box 8">
            <a:extLst>
              <a:ext uri="{FF2B5EF4-FFF2-40B4-BE49-F238E27FC236}">
                <a16:creationId xmlns="" xmlns:a16="http://schemas.microsoft.com/office/drawing/2014/main" id="{4E4146A8-7657-C541-9F70-558B6510A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3625" y="1982788"/>
            <a:ext cx="262855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              2023 </a:t>
            </a:r>
            <a:r>
              <a:rPr lang="ru-RU" altLang="en-US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– 2025 год</a:t>
            </a:r>
          </a:p>
        </p:txBody>
      </p:sp>
      <p:sp>
        <p:nvSpPr>
          <p:cNvPr id="20489" name="Text Box 9">
            <a:extLst>
              <a:ext uri="{FF2B5EF4-FFF2-40B4-BE49-F238E27FC236}">
                <a16:creationId xmlns="" xmlns:a16="http://schemas.microsoft.com/office/drawing/2014/main" id="{5D9E297B-78D8-95F9-436E-BBC09D802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276" y="1031747"/>
            <a:ext cx="5902223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endParaRPr lang="ru-RU" altLang="en-US" b="1" dirty="0" smtClean="0">
              <a:solidFill>
                <a:srgbClr val="FFFFFF"/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b="1" dirty="0" smtClean="0">
                <a:solidFill>
                  <a:srgbClr val="FFFFFF"/>
                </a:solidFill>
              </a:rPr>
              <a:t>СРЕДНИЙ                            ПОЛНЫЙ</a:t>
            </a:r>
            <a:endParaRPr lang="ru-RU" altLang="en-US" b="1" dirty="0">
              <a:solidFill>
                <a:srgbClr val="FFFFFF"/>
              </a:solidFill>
            </a:endParaRPr>
          </a:p>
        </p:txBody>
      </p:sp>
      <p:cxnSp>
        <p:nvCxnSpPr>
          <p:cNvPr id="20490" name="AutoShape 10">
            <a:extLst>
              <a:ext uri="{FF2B5EF4-FFF2-40B4-BE49-F238E27FC236}">
                <a16:creationId xmlns="" xmlns:a16="http://schemas.microsoft.com/office/drawing/2014/main" id="{82EA4BB1-BE83-30C0-DB5A-DCA54F5DD41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6879" y="1463034"/>
            <a:ext cx="639679" cy="3175"/>
          </a:xfrm>
          <a:prstGeom prst="straightConnector1">
            <a:avLst/>
          </a:prstGeom>
          <a:noFill/>
          <a:ln w="6480" cap="sq">
            <a:solidFill>
              <a:srgbClr val="DAE5EF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0491" name="Text Box 11">
            <a:extLst>
              <a:ext uri="{FF2B5EF4-FFF2-40B4-BE49-F238E27FC236}">
                <a16:creationId xmlns="" xmlns:a16="http://schemas.microsoft.com/office/drawing/2014/main" id="{C60A4F4D-1AA4-9C52-C065-D11316CB1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3776" y="4094204"/>
            <a:ext cx="4885689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Персонализация обучения ( модульное построение учебного процесса в старшей школе , проектная деятельность, </a:t>
            </a:r>
            <a:r>
              <a:rPr lang="ru-RU" altLang="en-US" sz="1200" b="1" dirty="0" err="1">
                <a:solidFill>
                  <a:schemeClr val="accent6">
                    <a:lumMod val="50000"/>
                    <a:lumOff val="50000"/>
                  </a:schemeClr>
                </a:solidFill>
              </a:rPr>
              <a:t>критериальное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 оценивание, индивидуальные учебные планы по </a:t>
            </a:r>
            <a:r>
              <a:rPr lang="ru-RU" altLang="en-US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запросу</a:t>
            </a:r>
          </a:p>
          <a:p>
            <a:pPr>
              <a:buClrTx/>
              <a:buFontTx/>
              <a:buNone/>
            </a:pPr>
            <a:r>
              <a:rPr lang="ru-RU" altLang="en-US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учеников и их родителей, цифровая платформа как пространство построения и реализации образовательной траектории </a:t>
            </a:r>
            <a:endParaRPr lang="ru-RU" altLang="en-US" sz="1400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</a:t>
            </a:r>
            <a:r>
              <a:rPr lang="ru-RU" altLang="en-US" sz="1200" b="1" dirty="0" err="1">
                <a:solidFill>
                  <a:schemeClr val="accent6">
                    <a:lumMod val="50000"/>
                    <a:lumOff val="50000"/>
                  </a:schemeClr>
                </a:solidFill>
              </a:rPr>
              <a:t>зам.директора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 по УВР, Методический совет, руководители ШМО)</a:t>
            </a:r>
          </a:p>
        </p:txBody>
      </p:sp>
      <p:sp>
        <p:nvSpPr>
          <p:cNvPr id="20492" name="Text Box 12">
            <a:extLst>
              <a:ext uri="{FF2B5EF4-FFF2-40B4-BE49-F238E27FC236}">
                <a16:creationId xmlns="" xmlns:a16="http://schemas.microsoft.com/office/drawing/2014/main" id="{0D327D47-61C9-9832-B34C-0AA0298F3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7901" y="3672376"/>
            <a:ext cx="381902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2022 – 2025 год</a:t>
            </a:r>
          </a:p>
        </p:txBody>
      </p:sp>
      <p:sp>
        <p:nvSpPr>
          <p:cNvPr id="20493" name="Text Box 13">
            <a:extLst>
              <a:ext uri="{FF2B5EF4-FFF2-40B4-BE49-F238E27FC236}">
                <a16:creationId xmlns="" xmlns:a16="http://schemas.microsoft.com/office/drawing/2014/main" id="{69175444-5BC2-D9C9-A841-DFE0E5B6D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513" y="3881438"/>
            <a:ext cx="3188044" cy="166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Tenorite" panose="00000500000000000000" pitchFamily="2" charset="0"/>
                <a:ea typeface="Microsoft YaHei" panose="020B0503020204020204" pitchFamily="34" charset="-122"/>
              </a:defRPr>
            </a:lvl9pPr>
          </a:lstStyle>
          <a:p>
            <a:pPr lvl="0">
              <a:buClrTx/>
              <a:tabLst/>
            </a:pPr>
            <a:r>
              <a:rPr lang="ru-RU" altLang="en-US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2022 – 2023 </a:t>
            </a:r>
            <a:r>
              <a:rPr lang="ru-RU" altLang="en-US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год</a:t>
            </a:r>
            <a:endParaRPr lang="ru-RU" altLang="en-US" sz="12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Реализовать проекты: «Агропоколение» -5-9 классы; «Лабораторный практикум» -5-9 классы, 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« Основы финансовой </a:t>
            </a:r>
            <a:r>
              <a:rPr lang="ru-RU" altLang="en-US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грамотности- 7-11 классы,  </a:t>
            </a: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Эффективная начальная школа» </a:t>
            </a:r>
            <a:r>
              <a:rPr lang="ru-RU" altLang="en-US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- 1-4 классы.</a:t>
            </a:r>
            <a:endParaRPr lang="ru-RU" altLang="en-US" sz="1200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>
              <a:buClrTx/>
              <a:buFontTx/>
              <a:buNone/>
            </a:pPr>
            <a:r>
              <a:rPr lang="ru-RU" alt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(зам. директора по УВР)</a:t>
            </a:r>
            <a:r>
              <a:rPr lang="ru-RU" altLang="en-US" sz="1200" b="1" dirty="0">
                <a:solidFill>
                  <a:srgbClr val="FFFF00"/>
                </a:solidFill>
              </a:rPr>
              <a:t/>
            </a:r>
            <a:br>
              <a:rPr lang="ru-RU" altLang="en-US" sz="1200" b="1" dirty="0">
                <a:solidFill>
                  <a:srgbClr val="FFFF00"/>
                </a:solidFill>
              </a:rPr>
            </a:br>
            <a:endParaRPr lang="ru-RU" altLang="en-US" sz="1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543697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0634" y="0"/>
            <a:ext cx="11495314" cy="2974440"/>
          </a:xfrm>
        </p:spPr>
        <p:txBody>
          <a:bodyPr>
            <a:noAutofit/>
          </a:bodyPr>
          <a:lstStyle/>
          <a:p>
            <a:pPr algn="ctr"/>
            <a:endParaRPr lang="ru-RU" altLang="en-US" sz="2000" b="1" dirty="0" smtClean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/>
            <a:endParaRPr lang="ru-RU" altLang="en-US" sz="2400" b="1" dirty="0" smtClean="0">
              <a:solidFill>
                <a:schemeClr val="accent6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altLang="en-US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altLang="en-US" sz="2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ЗДОРОВЬЕ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7636" y="1934459"/>
            <a:ext cx="6923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0659" y="1859339"/>
            <a:ext cx="1070919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Уровень перехода из  среднего к полному 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Единые рекомендации по </a:t>
            </a:r>
            <a:r>
              <a:rPr lang="ru-RU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здоровьесбережению</a:t>
            </a:r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школе, в том числе при занятиях за ПК. 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Среда без ПАВ (наркотики, алкоголь, табак).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ГТО. 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Летний оздоровительный лагерь (в том числе тематические смены).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Доступность спортивной инфраструктуры для семей с детьми (во внеклассное время).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Горячее питание (единое меню, родительский контроль).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Школьные спортивные команд</a:t>
            </a:r>
            <a:endParaRPr lang="ru-RU" sz="24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584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45331398_win32">
  <a:themeElements>
    <a:clrScheme name="Custom 25">
      <a:dk1>
        <a:sysClr val="windowText" lastClr="000000"/>
      </a:dk1>
      <a:lt1>
        <a:sysClr val="window" lastClr="FFFFFF"/>
      </a:lt1>
      <a:dk2>
        <a:srgbClr val="FFCD00"/>
      </a:dk2>
      <a:lt2>
        <a:srgbClr val="00AEDE"/>
      </a:lt2>
      <a:accent1>
        <a:srgbClr val="002E62"/>
      </a:accent1>
      <a:accent2>
        <a:srgbClr val="004CB9"/>
      </a:accent2>
      <a:accent3>
        <a:srgbClr val="FF9D00"/>
      </a:accent3>
      <a:accent4>
        <a:srgbClr val="57A773"/>
      </a:accent4>
      <a:accent5>
        <a:srgbClr val="D11149"/>
      </a:accent5>
      <a:accent6>
        <a:srgbClr val="00111F"/>
      </a:accent6>
      <a:hlink>
        <a:srgbClr val="FFFFFF"/>
      </a:hlink>
      <a:folHlink>
        <a:srgbClr val="FFFFFF"/>
      </a:folHlink>
    </a:clrScheme>
    <a:fontScheme name="Custom 22">
      <a:majorFont>
        <a:latin typeface="Verdana"/>
        <a:ea typeface=""/>
        <a:cs typeface=""/>
      </a:majorFont>
      <a:minorFont>
        <a:latin typeface="Lucida Gran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="" xmlns:thm15="http://schemas.microsoft.com/office/thememl/2012/main" name="Office_30677662_TF45331398" id="{54C9E4F3-3A03-4402-A107-9DDD7A71BB82}" vid="{F9B8EB22-9DB8-442E-BFF0-27918EB9B00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2807890-83DC-4772-9CAD-F7CB30099A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5154C8-4BB5-43F2-9F6C-5E79271A0D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7A0EF5-23A9-4627-BC46-745B7DD804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tf45331398_win32</Template>
  <TotalTime>0</TotalTime>
  <Words>1259</Words>
  <Application>Microsoft Office PowerPoint</Application>
  <PresentationFormat>Произвольный</PresentationFormat>
  <Paragraphs>301</Paragraphs>
  <Slides>21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tf45331398_win32</vt:lpstr>
      <vt:lpstr>   </vt:lpstr>
      <vt:lpstr>   </vt:lpstr>
      <vt:lpstr>   </vt:lpstr>
      <vt:lpstr>  </vt:lpstr>
      <vt:lpstr>   </vt:lpstr>
      <vt:lpstr>   </vt:lpstr>
      <vt:lpstr>   </vt:lpstr>
      <vt:lpstr>Слайд 8</vt:lpstr>
      <vt:lpstr>   </vt:lpstr>
      <vt:lpstr>Слайд 10</vt:lpstr>
      <vt:lpstr>   </vt:lpstr>
      <vt:lpstr>Слайд 12</vt:lpstr>
      <vt:lpstr>   Профориентация    Профориентационная диагностика   Проектная деятельность  Программа «Моя будущая профессия» Система профессиональных проб в разных профессиях.   Тематические экскурсии и события с участием профессиональных сообществ, бизнеса.   Сетевые программы профориентации совместно с колледжами, вузами.   Психологическое и тьюторское сопровождение выбора профессии.    Вовлечение семьи в профориентационный процесс составить календарный план   профориентационной работы и разработать программу по работе с родителями </vt:lpstr>
      <vt:lpstr>   </vt:lpstr>
      <vt:lpstr>Слайд 15</vt:lpstr>
      <vt:lpstr>   </vt:lpstr>
      <vt:lpstr>   </vt:lpstr>
      <vt:lpstr>Слайд 18</vt:lpstr>
      <vt:lpstr>Слайд 19</vt:lpstr>
      <vt:lpstr>Слайд 20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2021-08-20T19:21:58Z</dcterms:created>
  <dcterms:modified xsi:type="dcterms:W3CDTF">2022-11-23T09:00:31Z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