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99" r:id="rId3"/>
    <p:sldId id="312" r:id="rId4"/>
    <p:sldId id="293" r:id="rId5"/>
    <p:sldId id="325" r:id="rId6"/>
    <p:sldId id="262" r:id="rId7"/>
    <p:sldId id="288" r:id="rId8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11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7F5ECAC-E578-8609-AA28-EE8FBB238ED4}"/>
              </a:ext>
            </a:extLst>
          </p:cNvPr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11F1DD5-5AC7-E8AD-196C-5CB261D161E2}"/>
              </a:ext>
            </a:extLst>
          </p:cNvPr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18A1710-D71A-B6C2-8706-D9DDBECB1683}"/>
              </a:ext>
            </a:extLst>
          </p:cNvPr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FB5DDF7-9420-470A-89A5-BCB2BB62DB2D}"/>
              </a:ext>
            </a:extLst>
          </p:cNvPr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9D0C9FF9-E074-6FDE-8278-9DE161881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C3E80-4249-417F-B7DF-3F07C371FEB1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E88D81F5-B1DA-1D2D-3CEC-8BC077283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ED9EAD67-D702-179F-749C-84C0D65FC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94D743-F261-422E-8005-21A2DCE4E0A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2316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8FDBE9-5E10-45D3-5817-E29CD6ACF5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A8DCC-53B4-4FDB-9B59-3B754689B2B2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D99EEB-E7AB-40E8-D2A5-DC13D3A01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9D0B45-74F3-9B86-7B86-01538EA87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E3901C-BA81-478E-B043-DAE74D3E7EC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26043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B7CEF9-A22E-5A31-F3F7-C561F6304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1A084-67EE-41B7-9B77-83796EF71825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9FEA9-502A-CA42-B7F9-EDE7050DD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E923C9-8CD0-DA2C-9F8E-33E00962B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D1681E-A739-42B0-BC11-9ED7F0B874E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06727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AE9152E-2E8F-E042-F3EF-1E8F6645D3E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B0A54-6EE6-4A7A-A7BB-17D386C31207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C28A006-95D5-80AC-3EAA-5C7834C6719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40943A8-B188-E830-C91F-1EBFD60E263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07087CB5-3B11-430B-B3E2-F2D8127D11E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78832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>
            <a:extLst>
              <a:ext uri="{FF2B5EF4-FFF2-40B4-BE49-F238E27FC236}">
                <a16:creationId xmlns:a16="http://schemas.microsoft.com/office/drawing/2014/main" id="{C79304DB-DD5F-B6A0-574A-F6E74B566D91}"/>
              </a:ext>
            </a:extLst>
          </p:cNvPr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BEC42926-788E-E66C-AD2F-1B2105BD5EC4}"/>
              </a:ext>
            </a:extLst>
          </p:cNvPr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DF8F63AC-BB2A-E33F-D01B-A8E555A7C1B6}"/>
              </a:ext>
            </a:extLst>
          </p:cNvPr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>
            <a:extLst>
              <a:ext uri="{FF2B5EF4-FFF2-40B4-BE49-F238E27FC236}">
                <a16:creationId xmlns:a16="http://schemas.microsoft.com/office/drawing/2014/main" id="{AFB27188-5B97-3821-1E21-8BB94B30B4A5}"/>
              </a:ext>
            </a:extLst>
          </p:cNvPr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1078FED5-2813-109F-7699-AE81B4FC8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E2FA0-896F-41D0-89F9-E9AC9A691865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E71F743A-9BD4-AEB1-1A2A-9F8E0DF56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5B757D9-18A5-FEA3-D633-E873EB641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8BB269-6075-4718-B4BF-FE4814CA5E1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48622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22755A6-FFE4-58C6-E517-1FCFA28F2AD1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A9CD8-3933-488D-9F02-9263E715F9C9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4570E4F-7BFC-18F8-41C1-6DCFE223DDC0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0867309-D73F-7BA8-CD4D-6ED907DF075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617D8F95-383E-43C2-BC3B-FCACD329A13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82799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BB4C6D7-3090-09FB-4BB2-CECA1B30B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083C2-AEE5-4018-B8BC-ABF368C21AB0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A59A3F4-1B1D-0957-53D9-C883327C9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EB18160-DDB7-8BCD-AE93-F77801530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CEC3F2-A2A1-4F3D-830E-14927D1FCB7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67038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E8B918A-5062-EECC-C585-CC1A6AB0C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906FF-C955-4D32-80E9-692C1A827FDB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FE7F993-30FC-EB20-5FF1-8D60BBF73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9EFAB74-2FA6-6926-FE6D-F96F4B21A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F08B88-7F9A-48EE-8FBD-CDED236EFE4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92505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80F93E5-29A0-0ABF-9C5D-C4B69AE48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1B5CF-3D61-498B-BEC2-886746C7B149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0330894-16A2-9F17-D5BB-CFF4597B3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76786EE-8BB1-9CDD-D3A2-4CBA3D809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4AE175-8FF0-44A0-915D-943CD99CC09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45616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5347D6F-4126-2BA4-713A-B402B5703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05990-DFBE-49A6-AA8F-7CD53E492210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EE147E5-8989-67D9-FB1C-AEB23A0D2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47802C9-1B3F-19F4-B951-C671683FD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0C91ED-36CE-4952-BF43-3883B65DA71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28178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7930622C-8422-C65B-09B1-E970C613AC93}"/>
              </a:ext>
            </a:extLst>
          </p:cNvPr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F3AC8BE1-4C60-6231-D76B-9BBE8F8F4253}"/>
              </a:ext>
            </a:extLst>
          </p:cNvPr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0B6E1F51-3146-6EFD-FB33-EBCDF7D22B09}"/>
              </a:ext>
            </a:extLst>
          </p:cNvPr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>
            <a:extLst>
              <a:ext uri="{FF2B5EF4-FFF2-40B4-BE49-F238E27FC236}">
                <a16:creationId xmlns:a16="http://schemas.microsoft.com/office/drawing/2014/main" id="{E5CC67F4-E255-9D87-7124-73AAD89F5F4F}"/>
              </a:ext>
            </a:extLst>
          </p:cNvPr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F562C616-C58B-10B8-2C85-F307C9CDA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88ACF-5F94-4DF1-9BD4-6809C450367A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3B46CB78-E18E-C9F8-9830-A267A3082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836EF5AF-98BC-0604-A1BE-17A1BD438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2FC052-AD15-4425-AB74-3B4A2454C7E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03699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70F2263-08D2-0D73-59AD-2CADDD6E7D1A}"/>
              </a:ext>
            </a:extLst>
          </p:cNvPr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D0F8EE-A594-79E6-3376-B5E99803E83F}"/>
              </a:ext>
            </a:extLst>
          </p:cNvPr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0615B7C-8332-BC2D-C3E9-FC5417ADF53D}"/>
              </a:ext>
            </a:extLst>
          </p:cNvPr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FD437F7-597B-29CC-63AB-7D10D9A6BAFC}"/>
              </a:ext>
            </a:extLst>
          </p:cNvPr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32C290-6A9E-7880-99A5-1B1DF16AF2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37" name="Text Placeholder 2">
            <a:extLst>
              <a:ext uri="{FF2B5EF4-FFF2-40B4-BE49-F238E27FC236}">
                <a16:creationId xmlns:a16="http://schemas.microsoft.com/office/drawing/2014/main" id="{0F385128-C051-315C-EB6E-6CEB91F6694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D710C6-DEB1-2EFA-40D5-4B15726FF2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F9F54D0-CC49-4793-9E59-D40D0B289A05}" type="datetimeFigureOut">
              <a:rPr lang="ru-RU"/>
              <a:pPr>
                <a:defRPr/>
              </a:pPr>
              <a:t>23.11.2022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AD3A52-6E46-DEB5-9C3C-B6F8E37F60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AE939E-D2D3-6DDA-08ED-D6C5450ED7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7F7F7F"/>
                </a:solidFill>
              </a:defRPr>
            </a:lvl1pPr>
          </a:lstStyle>
          <a:p>
            <a:fld id="{373243C6-5126-4C76-BC96-E8D407D8AD3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49" r:id="rId2"/>
    <p:sldLayoutId id="2147483858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9" r:id="rId9"/>
    <p:sldLayoutId id="2147483855" r:id="rId10"/>
    <p:sldLayoutId id="2147483856" r:id="rId11"/>
  </p:sldLayoutIdLst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7431BD-BDF0-1D5B-A445-70F28A73D6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9512" y="908720"/>
            <a:ext cx="8352928" cy="4104456"/>
          </a:xfrm>
        </p:spPr>
        <p:txBody>
          <a:bodyPr/>
          <a:lstStyle/>
          <a:p>
            <a:pPr marL="18288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профориентационной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работы </a:t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МБОУ «СОШ </a:t>
            </a:r>
            <a:r>
              <a:rPr lang="ru-RU" i="0" u="none" strike="noStrike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ru-RU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с.Белиджи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5123" name="Picture 2" descr="C:\Users\User\Desktop\система работы по профориентации\7777.jpg">
            <a:extLst>
              <a:ext uri="{FF2B5EF4-FFF2-40B4-BE49-F238E27FC236}">
                <a16:creationId xmlns:a16="http://schemas.microsoft.com/office/drawing/2014/main" id="{78565401-14C9-F387-888F-324A73EFDE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260350"/>
            <a:ext cx="1244600" cy="165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Подзаголовок 2">
            <a:extLst>
              <a:ext uri="{FF2B5EF4-FFF2-40B4-BE49-F238E27FC236}">
                <a16:creationId xmlns:a16="http://schemas.microsoft.com/office/drawing/2014/main" id="{FD2F3EFA-4FD3-D6B5-F544-CDFE382B19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73200" y="5053013"/>
            <a:ext cx="5637213" cy="881062"/>
          </a:xfrm>
        </p:spPr>
        <p:txBody>
          <a:bodyPr/>
          <a:lstStyle/>
          <a:p>
            <a:r>
              <a:rPr lang="ru-RU" altLang="ru-RU"/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>
            <a:extLst>
              <a:ext uri="{FF2B5EF4-FFF2-40B4-BE49-F238E27FC236}">
                <a16:creationId xmlns:a16="http://schemas.microsoft.com/office/drawing/2014/main" id="{A2CD582E-F4B9-B807-3CA9-EB0C6E7F46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476250"/>
            <a:ext cx="8497888" cy="612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445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2200"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20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2800" b="1" i="1" u="sng">
                <a:solidFill>
                  <a:srgbClr val="C00000"/>
                </a:solidFill>
              </a:rPr>
              <a:t>ПРОФОРИЕНТАЦИОННАЯ РАБОТА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2800" b="1">
                <a:solidFill>
                  <a:srgbClr val="C00000"/>
                </a:solidFill>
              </a:rPr>
              <a:t>в школе приносит пользу только тогда, когда к работе привлечён весь коллектив школы, и когда соблюдаются </a:t>
            </a:r>
            <a:r>
              <a:rPr lang="ru-RU" altLang="ru-RU" sz="2800" b="1" u="sng">
                <a:solidFill>
                  <a:srgbClr val="C00000"/>
                </a:solidFill>
              </a:rPr>
              <a:t>следующие принципы</a:t>
            </a:r>
            <a:r>
              <a:rPr lang="ru-RU" altLang="ru-RU" sz="2800" b="1">
                <a:solidFill>
                  <a:srgbClr val="C00000"/>
                </a:solidFill>
              </a:rPr>
              <a:t>:</a:t>
            </a:r>
            <a:br>
              <a:rPr lang="ru-RU" altLang="ru-RU" sz="2800" b="1">
                <a:solidFill>
                  <a:srgbClr val="C00000"/>
                </a:solidFill>
              </a:rPr>
            </a:br>
            <a:r>
              <a:rPr lang="ru-RU" altLang="ru-RU" sz="2000" b="1">
                <a:solidFill>
                  <a:srgbClr val="7030A0"/>
                </a:solidFill>
              </a:rPr>
              <a:t>1) Систематичность и преемственность - профориентационная работа не должна ограничиваться работой только  со старшеклассниками. Эта работа ведется с первого по выпускной класс.</a:t>
            </a:r>
            <a:br>
              <a:rPr lang="ru-RU" altLang="ru-RU" sz="2000" b="1">
                <a:solidFill>
                  <a:srgbClr val="7030A0"/>
                </a:solidFill>
              </a:rPr>
            </a:br>
            <a:r>
              <a:rPr lang="ru-RU" altLang="ru-RU" sz="2000" b="1">
                <a:solidFill>
                  <a:srgbClr val="7030A0"/>
                </a:solidFill>
              </a:rPr>
              <a:t>2) Дифференцированный и индивидуальный подход к учащимся в зависимости от возраста и уровня сформированности их интересов, от различий в ценностных ориентациях и жизненных планах, от уровня успеваемости.</a:t>
            </a:r>
            <a:br>
              <a:rPr lang="ru-RU" altLang="ru-RU" sz="2000" b="1">
                <a:solidFill>
                  <a:srgbClr val="7030A0"/>
                </a:solidFill>
              </a:rPr>
            </a:br>
            <a:r>
              <a:rPr lang="ru-RU" altLang="ru-RU" sz="2000" b="1">
                <a:solidFill>
                  <a:srgbClr val="7030A0"/>
                </a:solidFill>
              </a:rPr>
              <a:t>3) Оптимальное сочетание массовых, групповых и индивидуальных форм профориентационной работы с учащимися и родителями.</a:t>
            </a:r>
            <a:br>
              <a:rPr lang="ru-RU" altLang="ru-RU" sz="2000" b="1">
                <a:solidFill>
                  <a:srgbClr val="7030A0"/>
                </a:solidFill>
              </a:rPr>
            </a:br>
            <a:r>
              <a:rPr lang="ru-RU" altLang="ru-RU" sz="2000" b="1">
                <a:solidFill>
                  <a:srgbClr val="7030A0"/>
                </a:solidFill>
              </a:rPr>
              <a:t>4) Взаимосвязь школы, семьи, профессиональных учебных заведений, службы занятости.</a:t>
            </a:r>
            <a:br>
              <a:rPr lang="ru-RU" altLang="ru-RU" sz="2000" b="1">
                <a:solidFill>
                  <a:srgbClr val="7030A0"/>
                </a:solidFill>
              </a:rPr>
            </a:br>
            <a:r>
              <a:rPr lang="ru-RU" altLang="ru-RU" sz="2000" b="1">
                <a:solidFill>
                  <a:srgbClr val="7030A0"/>
                </a:solidFill>
              </a:rPr>
              <a:t>5) Связь профориентации с жизнью.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одзаголовок 1">
            <a:extLst>
              <a:ext uri="{FF2B5EF4-FFF2-40B4-BE49-F238E27FC236}">
                <a16:creationId xmlns:a16="http://schemas.microsoft.com/office/drawing/2014/main" id="{E98A9250-50E2-3FBC-3700-8C039529E3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73200" y="5053013"/>
            <a:ext cx="5637213" cy="881062"/>
          </a:xfrm>
        </p:spPr>
        <p:txBody>
          <a:bodyPr/>
          <a:lstStyle/>
          <a:p>
            <a:endParaRPr lang="ru-RU" altLang="ru-RU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1F40793A-015D-06E0-0015-0207C0E314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404664"/>
            <a:ext cx="9114311" cy="4520793"/>
          </a:xfrm>
        </p:spPr>
        <p:txBody>
          <a:bodyPr/>
          <a:lstStyle/>
          <a:p>
            <a:pPr marL="182880" indent="0">
              <a:buFont typeface="Georgia" panose="02040502050405020303" pitchFamily="18" charset="0"/>
              <a:buNone/>
              <a:defRPr/>
            </a:pP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Тематический</a:t>
            </a:r>
            <a:r>
              <a:rPr lang="ru-RU" sz="24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4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профориентационный</a:t>
            </a:r>
            <a:r>
              <a:rPr lang="ru-RU" sz="24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</a:t>
            </a:r>
            <a:r>
              <a:rPr lang="ru-RU" sz="24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час</a:t>
            </a:r>
            <a:r>
              <a:rPr lang="ru-RU" sz="24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4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</a:t>
            </a:r>
            <a:r>
              <a:rPr lang="ru-RU" sz="24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</a:t>
            </a:r>
            <a:r>
              <a:rPr lang="ru-RU" sz="24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4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Личностные:</a:t>
            </a:r>
            <a:r>
              <a:rPr lang="ru-RU" sz="24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формировать познавательный </a:t>
            </a:r>
            <a:br>
              <a:rPr lang="ru-RU" sz="24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к мотивированному выбору профессии;</a:t>
            </a:r>
            <a:br>
              <a:rPr lang="ru-RU" sz="24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развитие личной организованности и готовности к самостоятельной работе. </a:t>
            </a:r>
            <a:br>
              <a:rPr lang="ru-RU" sz="24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Предметные: </a:t>
            </a:r>
            <a:r>
              <a:rPr lang="ru-RU" sz="24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получение знаний о многообразии профессий; - изучение своих возможностей, интересов, склонностей при выборе профессии.</a:t>
            </a:r>
            <a:endParaRPr lang="ru-RU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2" name="Picture 2" descr="C:\Users\User\Desktop\Новая папка\Изображение 513.jpg">
            <a:extLst>
              <a:ext uri="{FF2B5EF4-FFF2-40B4-BE49-F238E27FC236}">
                <a16:creationId xmlns:a16="http://schemas.microsoft.com/office/drawing/2014/main" id="{45CB8A7D-6FBF-CEFE-704E-33A6FB9B4C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2075" y="4611688"/>
            <a:ext cx="2995613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3" descr="C:\Users\User\Desktop\Новая папка\P1010377.JPG">
            <a:extLst>
              <a:ext uri="{FF2B5EF4-FFF2-40B4-BE49-F238E27FC236}">
                <a16:creationId xmlns:a16="http://schemas.microsoft.com/office/drawing/2014/main" id="{A1753B7A-2013-728E-430F-E1BA4FC156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138" y="104775"/>
            <a:ext cx="2552700" cy="191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4" descr="C:\Users\User\Desktop\Новая папка\20131113_162307.jpg">
            <a:extLst>
              <a:ext uri="{FF2B5EF4-FFF2-40B4-BE49-F238E27FC236}">
                <a16:creationId xmlns:a16="http://schemas.microsoft.com/office/drawing/2014/main" id="{118CABDF-EAA1-7965-3110-D03365DBDD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3975" y="3854450"/>
            <a:ext cx="2716213" cy="203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5" descr="C:\Users\User\Desktop\Новая папка\S5005092.JPG">
            <a:extLst>
              <a:ext uri="{FF2B5EF4-FFF2-40B4-BE49-F238E27FC236}">
                <a16:creationId xmlns:a16="http://schemas.microsoft.com/office/drawing/2014/main" id="{E0CD33D0-0A13-9083-7673-A1327D4FDF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4013" y="4691063"/>
            <a:ext cx="2781300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8" descr="C:\Users\User\Desktop\Новая папка\CIMG4584.JPG">
            <a:extLst>
              <a:ext uri="{FF2B5EF4-FFF2-40B4-BE49-F238E27FC236}">
                <a16:creationId xmlns:a16="http://schemas.microsoft.com/office/drawing/2014/main" id="{656D244F-6F40-DCC3-57C0-8F558B63D2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0075" y="4946650"/>
            <a:ext cx="2441575" cy="183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701804-E967-FAD5-6321-ABE28F651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/>
              <a:t>.</a:t>
            </a:r>
          </a:p>
        </p:txBody>
      </p:sp>
      <p:sp>
        <p:nvSpPr>
          <p:cNvPr id="20483" name="Объект 2">
            <a:extLst>
              <a:ext uri="{FF2B5EF4-FFF2-40B4-BE49-F238E27FC236}">
                <a16:creationId xmlns:a16="http://schemas.microsoft.com/office/drawing/2014/main" id="{FCD5D68E-3DD5-6540-614F-8D6E4108465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79388" y="0"/>
            <a:ext cx="9145587" cy="3578225"/>
          </a:xfrm>
        </p:spPr>
        <p:txBody>
          <a:bodyPr/>
          <a:lstStyle/>
          <a:p>
            <a:pPr>
              <a:defRPr/>
            </a:pPr>
            <a:r>
              <a:rPr lang="ru-RU" b="1" dirty="0"/>
              <a:t>Встречи со специалистами разных профессии.</a:t>
            </a:r>
          </a:p>
          <a:p>
            <a:pPr marL="46037" indent="0">
              <a:buFont typeface="Georgia" panose="02040502050405020303" pitchFamily="18" charset="0"/>
              <a:buNone/>
              <a:defRPr/>
            </a:pPr>
            <a:r>
              <a:rPr lang="ru-RU" b="1" dirty="0"/>
              <a:t>Планируемые результаты:</a:t>
            </a:r>
            <a:endParaRPr lang="ru-RU" dirty="0"/>
          </a:p>
          <a:p>
            <a:pPr marL="46037" indent="0">
              <a:buFont typeface="Georgia" panose="02040502050405020303" pitchFamily="18" charset="0"/>
              <a:buNone/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изучения курса у  школьников формируются:</a:t>
            </a:r>
          </a:p>
          <a:p>
            <a:pPr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первоначальные представления о нравственных основах учебы, ведущей роли образования, труда и значении творчества в жизни человека и общества;</a:t>
            </a:r>
          </a:p>
          <a:p>
            <a:pPr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уважение к труду и творчеству старших и сверстников;</a:t>
            </a:r>
          </a:p>
          <a:p>
            <a:pPr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элементарные представления об основных профессиях;</a:t>
            </a:r>
          </a:p>
          <a:p>
            <a:pPr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ценностное отношение к учебе как виду творческой деятельности;</a:t>
            </a:r>
          </a:p>
          <a:p>
            <a:pPr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элементарные представления о роли знаний, науки, современного производства в жизни человека и общества;</a:t>
            </a:r>
          </a:p>
          <a:p>
            <a:pPr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первоначальные навыки коллективной работы, в том числе при разработке и реализации учебных и учебно-трудовых проектов;</a:t>
            </a:r>
          </a:p>
          <a:p>
            <a:pPr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проявлять дисциплинированность, последовательность и настойчивость в выполнении трудовых заданий;</a:t>
            </a:r>
          </a:p>
          <a:p>
            <a:pPr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соблюдать порядок на рабочем месте;</a:t>
            </a:r>
          </a:p>
          <a:p>
            <a:pPr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бережное отношение к результатам своего труда, труда других людей, к школьному имуществу, учебникам, личным вещам;</a:t>
            </a:r>
          </a:p>
          <a:p>
            <a:pPr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отрицательное отношение к лени и небрежности в труде и учебе,  небережливому отношению к результатам труда людей.</a:t>
            </a:r>
          </a:p>
        </p:txBody>
      </p:sp>
      <p:pic>
        <p:nvPicPr>
          <p:cNvPr id="8196" name="Picture 5" descr="D:\MY FOTO\Школьные фото\МО учителей школы\МО МАТЕМАТИКОВ\Изображение 025.jpg">
            <a:extLst>
              <a:ext uri="{FF2B5EF4-FFF2-40B4-BE49-F238E27FC236}">
                <a16:creationId xmlns:a16="http://schemas.microsoft.com/office/drawing/2014/main" id="{0AAE5A88-C160-3982-62EC-72BE5DC4C3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3288" y="3908425"/>
            <a:ext cx="229870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7" descr="D:\MY FOTO\Школьные фото\МО учителей школы\МО ОБЖ, ФИЗ-РЫ\Изображение 052.jpg">
            <a:extLst>
              <a:ext uri="{FF2B5EF4-FFF2-40B4-BE49-F238E27FC236}">
                <a16:creationId xmlns:a16="http://schemas.microsoft.com/office/drawing/2014/main" id="{E0105D49-1135-0993-638B-BA689877B4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9413" y="4937125"/>
            <a:ext cx="241935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9" descr="SANY0478">
            <a:extLst>
              <a:ext uri="{FF2B5EF4-FFF2-40B4-BE49-F238E27FC236}">
                <a16:creationId xmlns:a16="http://schemas.microsoft.com/office/drawing/2014/main" id="{65FEF0CE-7F64-EEDC-D56A-75CF95CBB7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3913" y="3886200"/>
            <a:ext cx="2232025" cy="167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Рисунок 3">
            <a:extLst>
              <a:ext uri="{FF2B5EF4-FFF2-40B4-BE49-F238E27FC236}">
                <a16:creationId xmlns:a16="http://schemas.microsoft.com/office/drawing/2014/main" id="{FCC6C0F8-9030-9BA5-2960-040FC96C91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3" y="4076700"/>
            <a:ext cx="3071812" cy="234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Рисунок 4">
            <a:extLst>
              <a:ext uri="{FF2B5EF4-FFF2-40B4-BE49-F238E27FC236}">
                <a16:creationId xmlns:a16="http://schemas.microsoft.com/office/drawing/2014/main" id="{976DCC7D-453E-6EFA-AE3D-4BED47C3FD4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488" y="5103813"/>
            <a:ext cx="2159000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Рисунок 5">
            <a:extLst>
              <a:ext uri="{FF2B5EF4-FFF2-40B4-BE49-F238E27FC236}">
                <a16:creationId xmlns:a16="http://schemas.microsoft.com/office/drawing/2014/main" id="{77AA7DB8-9645-A10F-1AA4-A4631409DA1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9163" y="5073650"/>
            <a:ext cx="2276475" cy="170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одзаголовок 1">
            <a:extLst>
              <a:ext uri="{FF2B5EF4-FFF2-40B4-BE49-F238E27FC236}">
                <a16:creationId xmlns:a16="http://schemas.microsoft.com/office/drawing/2014/main" id="{1ACD059B-3F77-201C-F438-8F69B000F0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0825" y="476250"/>
            <a:ext cx="8713788" cy="6192838"/>
          </a:xfrm>
        </p:spPr>
        <p:txBody>
          <a:bodyPr/>
          <a:lstStyle/>
          <a:p>
            <a:pPr>
              <a:defRPr/>
            </a:pPr>
            <a:r>
              <a:rPr lang="ru-RU" dirty="0"/>
              <a:t> </a:t>
            </a:r>
            <a:r>
              <a:rPr lang="ru-RU" sz="2000" b="1" dirty="0"/>
              <a:t>Планируемые</a:t>
            </a:r>
            <a:r>
              <a:rPr lang="ru-RU" sz="2000" dirty="0"/>
              <a:t> </a:t>
            </a:r>
            <a:r>
              <a:rPr lang="ru-RU" sz="2000" b="1" dirty="0"/>
              <a:t>результаты</a:t>
            </a:r>
            <a:r>
              <a:rPr lang="ru-RU" sz="2000" dirty="0"/>
              <a:t>: </a:t>
            </a:r>
          </a:p>
          <a:p>
            <a:pPr>
              <a:defRPr/>
            </a:pPr>
            <a:r>
              <a:rPr lang="ru-RU" sz="2000" dirty="0"/>
              <a:t>Личностные: </a:t>
            </a:r>
          </a:p>
          <a:p>
            <a:pPr>
              <a:defRPr/>
            </a:pPr>
            <a:r>
              <a:rPr lang="ru-RU" sz="2000" dirty="0"/>
              <a:t>- выявление личностных особенностей и склонности у обучающихся к определённой профессии; деятельности;</a:t>
            </a:r>
          </a:p>
          <a:p>
            <a:pPr>
              <a:defRPr/>
            </a:pPr>
            <a:r>
              <a:rPr lang="ru-RU" sz="2000" dirty="0"/>
              <a:t> - ознакомить обучающихся с особенностями той профессии, задания в области которой им предлагается выполнить на практике. ... </a:t>
            </a:r>
          </a:p>
          <a:p>
            <a:pPr>
              <a:defRPr/>
            </a:pPr>
            <a:r>
              <a:rPr lang="ru-RU" sz="2000" dirty="0"/>
              <a:t>Познавательные: </a:t>
            </a:r>
          </a:p>
          <a:p>
            <a:pPr marL="342900" indent="-342900">
              <a:buFontTx/>
              <a:buChar char="-"/>
              <a:defRPr/>
            </a:pPr>
            <a:r>
              <a:rPr lang="ru-RU" sz="2000" dirty="0"/>
              <a:t>обеспечить </a:t>
            </a:r>
            <a:r>
              <a:rPr lang="ru-RU" sz="2000" b="1" dirty="0"/>
              <a:t>профессиональное</a:t>
            </a:r>
            <a:r>
              <a:rPr lang="ru-RU" sz="2000" dirty="0"/>
              <a:t> самоопределение обучающихся; </a:t>
            </a:r>
          </a:p>
          <a:p>
            <a:pPr marL="342900" indent="-342900">
              <a:buFontTx/>
              <a:buChar char="-"/>
              <a:defRPr/>
            </a:pPr>
            <a:r>
              <a:rPr lang="ru-RU" sz="2000" dirty="0"/>
              <a:t>- дать реальные данные по различным аспектам профессии (востребованность на рынке труда, объём работы, сложности в получении образования)</a:t>
            </a:r>
            <a:endParaRPr lang="ru-RU" altLang="ru-RU" sz="2000" b="1" dirty="0">
              <a:solidFill>
                <a:srgbClr val="7030A0"/>
              </a:solidFill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E394E6A4-78EC-B077-BCC3-2ADC2E185B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3528" y="188641"/>
            <a:ext cx="8352927" cy="720079"/>
          </a:xfrm>
        </p:spPr>
        <p:txBody>
          <a:bodyPr/>
          <a:lstStyle/>
          <a:p>
            <a:pPr marL="182880" indent="0" algn="ctr">
              <a:buFont typeface="Georgia" panose="02040502050405020303" pitchFamily="18" charset="0"/>
              <a:buNone/>
              <a:defRPr/>
            </a:pPr>
            <a:r>
              <a:rPr lang="ru-RU" sz="2400" i="1" u="sng" dirty="0">
                <a:solidFill>
                  <a:srgbClr val="C00000"/>
                </a:solidFill>
              </a:rPr>
              <a:t>Участие в конкурсах, профессиональных пробах.</a:t>
            </a:r>
          </a:p>
        </p:txBody>
      </p:sp>
      <p:pic>
        <p:nvPicPr>
          <p:cNvPr id="9220" name="Picture 2" descr="C:\Users\User\Desktop\Новая папка (2)\профессиональные пробы\ПРОФЕССИОНАЛЬНЫЕ ПРОБЫ  слайды\экскурсовод.jpg">
            <a:extLst>
              <a:ext uri="{FF2B5EF4-FFF2-40B4-BE49-F238E27FC236}">
                <a16:creationId xmlns:a16="http://schemas.microsoft.com/office/drawing/2014/main" id="{D57E4EF0-187C-C274-A2A3-380C31A954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8" y="4557713"/>
            <a:ext cx="3124200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3" descr="C:\Users\User\Desktop\Новая папка (2)\профессиональные пробы\ПРОФЕССИОНАЛЬНЫЕ ПРОБЫ  слайды\театр.jpg">
            <a:extLst>
              <a:ext uri="{FF2B5EF4-FFF2-40B4-BE49-F238E27FC236}">
                <a16:creationId xmlns:a16="http://schemas.microsoft.com/office/drawing/2014/main" id="{75464D0D-6415-A68C-17EE-88A359BBF6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467225"/>
            <a:ext cx="3268663" cy="231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4" descr="C:\Users\User\Desktop\Новая папка (2)\профессиональные пробы\ПРОФЕССИОНАЛЬНЫЕ ПРОБЫ  слайды\экологическая игра 1.jpg">
            <a:extLst>
              <a:ext uri="{FF2B5EF4-FFF2-40B4-BE49-F238E27FC236}">
                <a16:creationId xmlns:a16="http://schemas.microsoft.com/office/drawing/2014/main" id="{31D72330-3275-BB7C-2935-22F22F9B5D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4725" y="4652963"/>
            <a:ext cx="3055938" cy="214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Рисунок 4">
            <a:extLst>
              <a:ext uri="{FF2B5EF4-FFF2-40B4-BE49-F238E27FC236}">
                <a16:creationId xmlns:a16="http://schemas.microsoft.com/office/drawing/2014/main" id="{0D25BC67-F432-548E-84D0-F7B3C9F980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238" y="5129213"/>
            <a:ext cx="2290762" cy="174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Рисунок 5">
            <a:extLst>
              <a:ext uri="{FF2B5EF4-FFF2-40B4-BE49-F238E27FC236}">
                <a16:creationId xmlns:a16="http://schemas.microsoft.com/office/drawing/2014/main" id="{533B1436-99EE-3DE0-D3D2-FA3F4E2CB99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5626100"/>
            <a:ext cx="1301750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F7E871-E869-A103-4BC0-F505DE19D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pic>
        <p:nvPicPr>
          <p:cNvPr id="10243" name="Picture 2" descr="C:\Users\User\Desktop\система работы по профориентации\0002-002-Proforientatsija.jpg">
            <a:extLst>
              <a:ext uri="{FF2B5EF4-FFF2-40B4-BE49-F238E27FC236}">
                <a16:creationId xmlns:a16="http://schemas.microsoft.com/office/drawing/2014/main" id="{8E7F6B28-C7C5-E3AF-C6E6-D20EBC0D2F1B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7313" y="138113"/>
            <a:ext cx="8948737" cy="6604000"/>
          </a:xfrm>
          <a:noFill/>
        </p:spPr>
      </p:pic>
      <p:pic>
        <p:nvPicPr>
          <p:cNvPr id="10244" name="Picture 3" descr="C:\Users\User\Desktop\система работы по профориентации\CtotakoeEM_EM_339438453.jpg">
            <a:extLst>
              <a:ext uri="{FF2B5EF4-FFF2-40B4-BE49-F238E27FC236}">
                <a16:creationId xmlns:a16="http://schemas.microsoft.com/office/drawing/2014/main" id="{87CDA6C4-A971-E23F-CD20-9D0620EAEE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476250"/>
            <a:ext cx="1141413" cy="85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8A0EBB11-15EF-D006-510C-CC6A29E40EC6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79388" y="3357563"/>
            <a:ext cx="8713787" cy="31670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2800">
                <a:solidFill>
                  <a:srgbClr val="7030A0"/>
                </a:solidFill>
                <a:effectLst/>
              </a:rPr>
              <a:t>Проблемная тема школы –</a:t>
            </a:r>
            <a:br>
              <a:rPr lang="en-US" altLang="ru-RU" sz="2800">
                <a:solidFill>
                  <a:srgbClr val="7030A0"/>
                </a:solidFill>
                <a:effectLst/>
              </a:rPr>
            </a:br>
            <a:r>
              <a:rPr lang="ru-RU" altLang="ru-RU" sz="2800">
                <a:solidFill>
                  <a:srgbClr val="7030A0"/>
                </a:solidFill>
                <a:effectLst/>
              </a:rPr>
              <a:t>создание условий для успешного саморазвития и самоопределения личности ученика средствами образовательного пространства школы.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CD2D1879-EB1F-1305-EAC0-FD8667380A93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395288" y="731838"/>
            <a:ext cx="8353425" cy="2697162"/>
          </a:xfrm>
        </p:spPr>
        <p:txBody>
          <a:bodyPr/>
          <a:lstStyle/>
          <a:p>
            <a:pPr marL="44450" indent="0" eaLnBrk="1" hangingPunct="1">
              <a:buFont typeface="Georgia" panose="02040502050405020303" pitchFamily="18" charset="0"/>
              <a:buNone/>
            </a:pPr>
            <a:r>
              <a:rPr lang="ru-RU" altLang="ru-RU" sz="3200" b="1" i="1">
                <a:solidFill>
                  <a:srgbClr val="FF0000"/>
                </a:solidFill>
              </a:rPr>
              <a:t>Выбор будущей профессии – сложный и ответственный шаг в жизни каждого человека. От продуманного выбора профессии зависит будущая судьба, свое место в жизни.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1188</TotalTime>
  <Words>208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Результаты профориентационной работы  в МБОУ «СОШ №2 с.Белиджи»  </vt:lpstr>
      <vt:lpstr>Презентация PowerPoint</vt:lpstr>
      <vt:lpstr>Тематический  профориентационный классный час  Планируемые результаты:  Личностные: - формировать познавательный  интерес к мотивированному выбору профессии;  - развитие личной организованности и готовности к самостоятельной работе.  Предметные: - получение знаний о многообразии профессий; - изучение своих возможностей, интересов, склонностей при выборе профессии.</vt:lpstr>
      <vt:lpstr>.</vt:lpstr>
      <vt:lpstr>Участие в конкурсах, профессиональных пробах.</vt:lpstr>
      <vt:lpstr>Презентация PowerPoint</vt:lpstr>
      <vt:lpstr>Проблемная тема школы – создание условий для успешного саморазвития и самоопределения личности ученика средствами образовательного пространства школы.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Microsoft Office User</cp:lastModifiedBy>
  <cp:revision>79</cp:revision>
  <dcterms:created xsi:type="dcterms:W3CDTF">2013-11-13T16:57:46Z</dcterms:created>
  <dcterms:modified xsi:type="dcterms:W3CDTF">2022-11-23T20:12:37Z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0008006a5d0000000000010243100207f6000400038000</vt:lpwstr>
  </property>
</Properties>
</file>